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7" r:id="rId2"/>
    <p:sldId id="267" r:id="rId3"/>
    <p:sldId id="258" r:id="rId4"/>
    <p:sldId id="297" r:id="rId5"/>
    <p:sldId id="259" r:id="rId6"/>
    <p:sldId id="260" r:id="rId7"/>
    <p:sldId id="261" r:id="rId8"/>
    <p:sldId id="262" r:id="rId9"/>
    <p:sldId id="263" r:id="rId10"/>
    <p:sldId id="361" r:id="rId11"/>
    <p:sldId id="362" r:id="rId12"/>
    <p:sldId id="372" r:id="rId13"/>
    <p:sldId id="371" r:id="rId14"/>
    <p:sldId id="264" r:id="rId15"/>
    <p:sldId id="265" r:id="rId16"/>
    <p:sldId id="284" r:id="rId17"/>
    <p:sldId id="302" r:id="rId18"/>
    <p:sldId id="272" r:id="rId19"/>
    <p:sldId id="303" r:id="rId20"/>
    <p:sldId id="277" r:id="rId21"/>
    <p:sldId id="279" r:id="rId22"/>
    <p:sldId id="299" r:id="rId23"/>
    <p:sldId id="317" r:id="rId24"/>
    <p:sldId id="287" r:id="rId25"/>
    <p:sldId id="305" r:id="rId26"/>
    <p:sldId id="278" r:id="rId27"/>
    <p:sldId id="283" r:id="rId28"/>
    <p:sldId id="285" r:id="rId29"/>
    <p:sldId id="306" r:id="rId30"/>
    <p:sldId id="293" r:id="rId31"/>
    <p:sldId id="296" r:id="rId32"/>
    <p:sldId id="276" r:id="rId33"/>
    <p:sldId id="315" r:id="rId34"/>
    <p:sldId id="310" r:id="rId35"/>
    <p:sldId id="367" r:id="rId36"/>
    <p:sldId id="374" r:id="rId37"/>
    <p:sldId id="373" r:id="rId38"/>
    <p:sldId id="377" r:id="rId39"/>
    <p:sldId id="378" r:id="rId40"/>
    <p:sldId id="365" r:id="rId41"/>
    <p:sldId id="366" r:id="rId42"/>
    <p:sldId id="353" r:id="rId43"/>
    <p:sldId id="354" r:id="rId44"/>
    <p:sldId id="320" r:id="rId45"/>
    <p:sldId id="347" r:id="rId46"/>
    <p:sldId id="355" r:id="rId47"/>
    <p:sldId id="356" r:id="rId48"/>
    <p:sldId id="357" r:id="rId49"/>
    <p:sldId id="326" r:id="rId50"/>
    <p:sldId id="294" r:id="rId51"/>
    <p:sldId id="329" r:id="rId52"/>
    <p:sldId id="328" r:id="rId53"/>
    <p:sldId id="379" r:id="rId54"/>
    <p:sldId id="332" r:id="rId55"/>
    <p:sldId id="382" r:id="rId56"/>
    <p:sldId id="388" r:id="rId57"/>
    <p:sldId id="395" r:id="rId58"/>
    <p:sldId id="390" r:id="rId59"/>
    <p:sldId id="392" r:id="rId60"/>
    <p:sldId id="336" r:id="rId61"/>
    <p:sldId id="335" r:id="rId62"/>
    <p:sldId id="369" r:id="rId63"/>
    <p:sldId id="274" r:id="rId64"/>
    <p:sldId id="338" r:id="rId65"/>
    <p:sldId id="339" r:id="rId66"/>
    <p:sldId id="340" r:id="rId67"/>
    <p:sldId id="342" r:id="rId68"/>
    <p:sldId id="344" r:id="rId69"/>
    <p:sldId id="346" r:id="rId70"/>
    <p:sldId id="343" r:id="rId71"/>
    <p:sldId id="331" r:id="rId72"/>
    <p:sldId id="348" r:id="rId73"/>
    <p:sldId id="350" r:id="rId74"/>
    <p:sldId id="349" r:id="rId75"/>
    <p:sldId id="300" r:id="rId76"/>
    <p:sldId id="301" r:id="rId77"/>
    <p:sldId id="269" r:id="rId78"/>
    <p:sldId id="290" r:id="rId79"/>
    <p:sldId id="313" r:id="rId80"/>
    <p:sldId id="327" r:id="rId81"/>
    <p:sldId id="345" r:id="rId82"/>
    <p:sldId id="370" r:id="rId83"/>
    <p:sldId id="351" r:id="rId84"/>
    <p:sldId id="363" r:id="rId85"/>
    <p:sldId id="364" r:id="rId86"/>
    <p:sldId id="381" r:id="rId87"/>
    <p:sldId id="383" r:id="rId88"/>
    <p:sldId id="391" r:id="rId8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1" autoAdjust="0"/>
    <p:restoredTop sz="79892" autoAdjust="0"/>
  </p:normalViewPr>
  <p:slideViewPr>
    <p:cSldViewPr snapToGrid="0">
      <p:cViewPr varScale="1">
        <p:scale>
          <a:sx n="59" d="100"/>
          <a:sy n="59" d="100"/>
        </p:scale>
        <p:origin x="1038" y="78"/>
      </p:cViewPr>
      <p:guideLst/>
    </p:cSldViewPr>
  </p:slideViewPr>
  <p:outlineViewPr>
    <p:cViewPr>
      <p:scale>
        <a:sx n="33" d="100"/>
        <a:sy n="33" d="100"/>
      </p:scale>
      <p:origin x="0" y="-805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11/05/2021</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thworld.wolfram.com/SampleVarianc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hannon.cm.nctu.edu.tw/digitalcom/Chap04.pdf"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blogs.cornell.edu/info2040/2018/11/27/bayes-rule-in-digital-communication-with-bpsk-modulation/"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blogs.cornell.edu/info2040/2018/11/27/bayes-rule-in-digital-communication-with-bpsk-modulation/"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ee.stanford.edu/~cioffi/doc/book/chap1.pd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akevdp.github.io/PythonDataScienceHandbook/05.05-naive-bayes.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nlp.stanford.edu/IR-book/html/htmledition/the-bernoulli-model-1.html"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citeseerx.ist.psu.edu/viewdoc/summary?doi=10.1.1.61.5542" TargetMode="External"/><Relationship Id="rId4" Type="http://schemas.openxmlformats.org/officeDocument/2006/relationships/hyperlink" Target="http://citeseerx.ist.psu.edu/viewdoc/summary?doi=10.1.1.46.152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ath.stackexchange.com/questions/477207/derivative-of-cost-function-for-logistic-regressio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Até agora, vimos os cálculos quando os atributos</a:t>
            </a:r>
            <a:r>
              <a:rPr lang="pt-BR" baseline="0" dirty="0" smtClean="0"/>
              <a:t> (x1,x2,...xK)</a:t>
            </a:r>
            <a:r>
              <a:rPr lang="pt-BR" dirty="0" smtClean="0"/>
              <a:t> são categóricos. Mas como calcular as probabilidades quando o atributo é uma variável contínua?</a:t>
            </a:r>
          </a:p>
          <a:p>
            <a:endParaRPr lang="pt-BR" dirty="0" smtClean="0"/>
          </a:p>
          <a:p>
            <a:r>
              <a:rPr lang="pt-BR" dirty="0" smtClean="0"/>
              <a:t>Se assumirmos que o vetor de atributos x=[x1,...,xK]^T segue uma distribuição específica, é possível utilizar a função de densidade de probabilidade dessa distribuição para calcular a probabilidade</a:t>
            </a:r>
            <a:r>
              <a:rPr lang="pt-BR" baseline="0" dirty="0" smtClean="0"/>
              <a:t> condicional</a:t>
            </a:r>
            <a:r>
              <a:rPr lang="pt-BR" dirty="0" smtClean="0"/>
              <a:t>.</a:t>
            </a:r>
          </a:p>
          <a:p>
            <a:endParaRPr lang="pt-BR" dirty="0" smtClean="0"/>
          </a:p>
          <a:p>
            <a:r>
              <a:rPr lang="pt-BR" dirty="0" smtClean="0"/>
              <a:t>Se você assumir que os</a:t>
            </a:r>
            <a:r>
              <a:rPr lang="pt-BR" baseline="0" dirty="0" smtClean="0"/>
              <a:t> atributos, x1, ..., xK,</a:t>
            </a:r>
            <a:r>
              <a:rPr lang="pt-BR" dirty="0" smtClean="0"/>
              <a:t> seguem uma distribuição normal (também conhecida como gaussiana), o que é bastante comum, substituímos a densidade de probabilidade correspondente de uma distribuição normal e a chamamos de classificado naive Bayes Gaussiano. Você precisa apenas da média e variância dos</a:t>
            </a:r>
            <a:r>
              <a:rPr lang="pt-BR" baseline="0" dirty="0" smtClean="0"/>
              <a:t> atributos</a:t>
            </a:r>
            <a:r>
              <a:rPr lang="pt-BR" dirty="0" smtClean="0"/>
              <a:t> para calcular as</a:t>
            </a:r>
            <a:r>
              <a:rPr lang="pt-BR" baseline="0" dirty="0" smtClean="0"/>
              <a:t> probabilidades condicionais</a:t>
            </a:r>
            <a:r>
              <a:rPr lang="pt-BR" dirty="0" smtClean="0"/>
              <a:t>.</a:t>
            </a:r>
          </a:p>
          <a:p>
            <a:endParaRPr lang="pt-BR" dirty="0" smtClean="0"/>
          </a:p>
          <a:p>
            <a:r>
              <a:rPr lang="pt-BR" dirty="0" smtClean="0"/>
              <a:t>O</a:t>
            </a:r>
            <a:r>
              <a:rPr lang="pt-BR" baseline="0" dirty="0" smtClean="0"/>
              <a:t> classificador naive Bayes G</a:t>
            </a:r>
            <a:r>
              <a:rPr lang="pt-BR" dirty="0" smtClean="0"/>
              <a:t>aussiano assume que os atributos seguem uma distribuição normal. Essa é outra suposição forte, pois muitos atributos não seguem uma distribuição normal. Embora isso seja verdade, supondo uma distribuição normal torna nossos cálculos muito mais fáceis. Portanto, usamos modelos gaussianos quando os atributos</a:t>
            </a:r>
            <a:r>
              <a:rPr lang="pt-BR" baseline="0" dirty="0" smtClean="0"/>
              <a:t> podem assumir infinitos valores</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267708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448323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OBS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variância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foi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calculada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dirty="0" smtClean="0">
                <a:solidFill>
                  <a:schemeClr val="tx1"/>
                </a:solidFill>
                <a:effectLst/>
                <a:latin typeface="+mn-lt"/>
                <a:ea typeface="+mn-ea"/>
                <a:cs typeface="+mn-cs"/>
              </a:rPr>
              <a:t> 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 n – 1 ), </a:t>
            </a:r>
            <a:r>
              <a:rPr lang="en-US" sz="1200" b="0" i="0" kern="1200" dirty="0" err="1" smtClean="0">
                <a:solidFill>
                  <a:schemeClr val="tx1"/>
                </a:solidFill>
                <a:effectLst/>
                <a:latin typeface="+mn-lt"/>
                <a:ea typeface="+mn-ea"/>
                <a:cs typeface="+mn-cs"/>
              </a:rPr>
              <a:t>porém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alguns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autores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utilizam</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seguinte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definição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n.</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Referência</a:t>
            </a:r>
            <a:r>
              <a:rPr lang="en-US" sz="1200" b="0" i="0" kern="1200" dirty="0" smtClean="0">
                <a:solidFill>
                  <a:schemeClr val="tx1"/>
                </a:solidFill>
                <a:effectLst/>
                <a:latin typeface="+mn-lt"/>
                <a:ea typeface="+mn-ea"/>
                <a:cs typeface="+mn-cs"/>
              </a:rPr>
              <a:t>:</a:t>
            </a:r>
          </a:p>
          <a:p>
            <a:r>
              <a:rPr lang="pt-BR" dirty="0" smtClean="0">
                <a:hlinkClick r:id="rId3"/>
              </a:rPr>
              <a:t>https://mathworld.wolfram.com/SampleVariance.html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740524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pPr fontAlgn="t"/>
            <a:r>
              <a:rPr lang="pt-BR" dirty="0" smtClean="0">
                <a:hlinkClick r:id="rId3"/>
              </a:rPr>
              <a:t>http://shannon.cm.nctu.edu.tw/digitalcom/Chap04.pdf</a:t>
            </a:r>
            <a:endParaRPr lang="pt-BR" sz="1200" b="0" i="0" kern="1200" dirty="0" smtClean="0">
              <a:solidFill>
                <a:schemeClr val="tx1"/>
              </a:solidFill>
              <a:effectLst/>
              <a:latin typeface="+mn-lt"/>
              <a:ea typeface="+mn-ea"/>
              <a:cs typeface="+mn-cs"/>
            </a:endParaRPr>
          </a:p>
          <a:p>
            <a:r>
              <a:rPr lang="pt-BR" dirty="0" smtClean="0">
                <a:hlinkClick r:id="rId4"/>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5"/>
              </a:rPr>
              <a:t>https://dsp.stackexchange.com/questions/10222/qpsk-soft-decoding</a:t>
            </a:r>
            <a:endParaRPr lang="pt-BR" dirty="0" smtClean="0"/>
          </a:p>
          <a:p>
            <a:r>
              <a:rPr lang="pt-BR" dirty="0" smtClean="0"/>
              <a:t>[2]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[3]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655157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r>
              <a:rPr lang="pt-BR" dirty="0" smtClean="0">
                <a:hlinkClick r:id="rId3"/>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4"/>
              </a:rPr>
              <a:t>https://ee.stanford.edu/~cioffi/doc/book/chap1.pdf</a:t>
            </a:r>
            <a:endParaRPr lang="pt-BR" dirty="0" smtClean="0"/>
          </a:p>
          <a:p>
            <a:r>
              <a:rPr lang="pt-BR" dirty="0" smtClean="0"/>
              <a:t>[2]</a:t>
            </a:r>
            <a:r>
              <a:rPr lang="pt-BR" baseline="0" dirty="0" smtClean="0"/>
              <a:t> </a:t>
            </a:r>
            <a:r>
              <a:rPr lang="pt-BR" dirty="0" smtClean="0">
                <a:hlinkClick r:id="rId5"/>
              </a:rPr>
              <a:t>https://dsp.stackexchange.com/questions/10222/qpsk-soft-decoding</a:t>
            </a:r>
            <a:endParaRPr lang="pt-BR" dirty="0" smtClean="0"/>
          </a:p>
          <a:p>
            <a:r>
              <a:rPr lang="pt-BR" dirty="0" smtClean="0"/>
              <a:t>[3]</a:t>
            </a:r>
            <a:r>
              <a:rPr lang="pt-BR" baseline="0" dirty="0" smtClean="0"/>
              <a:t>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[4]</a:t>
            </a:r>
            <a:r>
              <a:rPr lang="pt-BR" baseline="0" dirty="0" smtClean="0"/>
              <a:t>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1258968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bpsk_detection.ipynb</a:t>
            </a:r>
          </a:p>
        </p:txBody>
      </p:sp>
      <p:sp>
        <p:nvSpPr>
          <p:cNvPr id="4" name="Slide Number Placeholder 3"/>
          <p:cNvSpPr>
            <a:spLocks noGrp="1"/>
          </p:cNvSpPr>
          <p:nvPr>
            <p:ph type="sldNum" sz="quarter" idx="10"/>
          </p:nvPr>
        </p:nvSpPr>
        <p:spPr/>
        <p:txBody>
          <a:bodyPr/>
          <a:lstStyle/>
          <a:p>
            <a:fld id="{F430A2A4-8C14-4B1A-AD48-7B6401078BF7}" type="slidenum">
              <a:rPr lang="pt-BR" smtClean="0"/>
              <a:t>28</a:t>
            </a:fld>
            <a:endParaRPr lang="pt-BR"/>
          </a:p>
        </p:txBody>
      </p:sp>
    </p:spTree>
    <p:extLst>
      <p:ext uri="{BB962C8B-B14F-4D97-AF65-F5344CB8AC3E}">
        <p14:creationId xmlns:p14="http://schemas.microsoft.com/office/powerpoint/2010/main" val="108669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Outro classificador útil é o </a:t>
            </a:r>
            <a:r>
              <a:rPr lang="pt-BR" sz="1200" b="0" i="0" kern="1200" dirty="0" smtClean="0">
                <a:solidFill>
                  <a:schemeClr val="tx1"/>
                </a:solidFill>
                <a:effectLst/>
                <a:latin typeface="+mn-lt"/>
                <a:ea typeface="+mn-ea"/>
                <a:cs typeface="+mn-cs"/>
              </a:rPr>
              <a:t>multinomialNB</a:t>
            </a:r>
            <a:r>
              <a:rPr lang="pt-BR" dirty="0" smtClean="0"/>
              <a:t>, onde se supõe que os atributos sejam gerados a partir de uma distribuição multinomial. A distribuição multinomial descreve a probabilidade de observar contagens entre várias categorias e, portanto, </a:t>
            </a:r>
            <a:r>
              <a:rPr lang="pt-BR" sz="1200" b="0" i="0" kern="1200" dirty="0" smtClean="0">
                <a:solidFill>
                  <a:schemeClr val="tx1"/>
                </a:solidFill>
                <a:effectLst/>
                <a:latin typeface="+mn-lt"/>
                <a:ea typeface="+mn-ea"/>
                <a:cs typeface="+mn-cs"/>
              </a:rPr>
              <a:t>multinomialNB </a:t>
            </a:r>
            <a:r>
              <a:rPr lang="pt-BR" dirty="0" smtClean="0"/>
              <a:t>é mais apropriado para atributos que representam contagens ou taxas de contagem.</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classificador multinomial Naive Bayes (multinomialNB ) é adequado para classificação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onde os atributos são discretos (por exemplo, contagem de palavras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para classificação de texto).</a:t>
            </a:r>
            <a:r>
              <a:rPr lang="pt-BR" dirty="0" smtClean="0"/>
              <a:t/>
            </a:r>
            <a:br>
              <a:rPr lang="pt-BR" dirty="0" smtClean="0"/>
            </a:br>
            <a:r>
              <a:rPr lang="pt-BR" dirty="0" smtClean="0"/>
              <a:t/>
            </a:r>
            <a:br>
              <a:rPr lang="pt-BR" dirty="0" smtClean="0"/>
            </a:br>
            <a:r>
              <a:rPr lang="pt-BR" sz="1200" b="0" i="0" kern="1200" dirty="0" smtClean="0">
                <a:solidFill>
                  <a:schemeClr val="tx1"/>
                </a:solidFill>
                <a:effectLst/>
                <a:latin typeface="+mn-lt"/>
                <a:ea typeface="+mn-ea"/>
                <a:cs typeface="+mn-cs"/>
              </a:rPr>
              <a:t>O classificador multinomialNB se baseia em uma distribuição discreta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usada sempre que um atributo deva ser representado por um número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inteiro (por exemplo, no processamento de linguagem natural, pode ser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a frequência de um termo).</a:t>
            </a:r>
            <a:r>
              <a:rPr lang="pt-BR" dirty="0" smtClean="0"/>
              <a:t/>
            </a:r>
            <a:br>
              <a:rPr lang="pt-BR" dirty="0" smtClean="0"/>
            </a:br>
            <a:r>
              <a:rPr lang="pt-BR" dirty="0" smtClean="0"/>
              <a:t/>
            </a:r>
            <a:br>
              <a:rPr lang="pt-BR" dirty="0" smtClean="0"/>
            </a:b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3990054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 </a:t>
            </a:r>
            <a:r>
              <a:rPr lang="pt-BR" b="0" dirty="0" smtClean="0"/>
              <a:t>ClassifyingTextMultinomialNB.ipynb</a:t>
            </a:r>
          </a:p>
          <a:p>
            <a:endParaRPr lang="pt-BR" b="0" dirty="0" smtClean="0"/>
          </a:p>
          <a:p>
            <a:r>
              <a:rPr lang="pt-BR" b="1" dirty="0" smtClean="0"/>
              <a:t>Referência</a:t>
            </a:r>
            <a:r>
              <a:rPr lang="pt-BR" dirty="0" smtClean="0"/>
              <a:t>: </a:t>
            </a:r>
            <a:r>
              <a:rPr lang="pt-BR" dirty="0" smtClean="0">
                <a:hlinkClick r:id="rId3"/>
              </a:rPr>
              <a:t>https://jakevdp.github.io/PythonDataScienceHandbook/05.05-naive-bayes.html</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Evidentemente, mesmo esse classificador muito simples pode separar com sucesso a conversa sobre o </a:t>
            </a:r>
            <a:r>
              <a:rPr lang="pt-BR" b="1" i="1" dirty="0" smtClean="0"/>
              <a:t>espaço</a:t>
            </a:r>
            <a:r>
              <a:rPr lang="pt-BR" dirty="0" smtClean="0"/>
              <a:t> da conversa sobre </a:t>
            </a:r>
            <a:r>
              <a:rPr lang="pt-BR" b="1" i="1" dirty="0" smtClean="0"/>
              <a:t>computadores</a:t>
            </a:r>
            <a:r>
              <a:rPr lang="pt-BR" dirty="0" smtClean="0"/>
              <a:t>, mas fica um</a:t>
            </a:r>
            <a:r>
              <a:rPr lang="pt-BR" baseline="0" dirty="0" smtClean="0"/>
              <a:t> pouco </a:t>
            </a:r>
            <a:r>
              <a:rPr lang="pt-BR" dirty="0" smtClean="0"/>
              <a:t>confuso entre conversa sobre </a:t>
            </a:r>
            <a:r>
              <a:rPr lang="pt-BR" b="1" i="1" dirty="0" smtClean="0"/>
              <a:t>religião</a:t>
            </a:r>
            <a:r>
              <a:rPr lang="pt-BR" dirty="0" smtClean="0"/>
              <a:t> e conversa sobre </a:t>
            </a:r>
            <a:r>
              <a:rPr lang="pt-BR" b="1" i="1" dirty="0" smtClean="0"/>
              <a:t>cristianismo</a:t>
            </a:r>
            <a:r>
              <a:rPr lang="pt-BR" dirty="0" smtClean="0"/>
              <a:t>. Esta seja talvez uma área esperada de confusão.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2708002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naïve Bayes Bernoulli (</a:t>
            </a:r>
            <a:r>
              <a:rPr lang="pt-BR" sz="1200" b="0" i="0" kern="1200" dirty="0" smtClean="0">
                <a:solidFill>
                  <a:schemeClr val="tx1"/>
                </a:solidFill>
                <a:effectLst/>
                <a:latin typeface="+mn-lt"/>
                <a:ea typeface="+mn-ea"/>
                <a:cs typeface="+mn-cs"/>
              </a:rPr>
              <a:t>BernoulliNB) é baseado na distribuição de Bernoulli, que é uma uma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distribuição discreta binária. BernoulliNB é útil quando um atributo pode estar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presente ou ausente.</a:t>
            </a:r>
            <a:r>
              <a:rPr lang="pt-BR" sz="1200" b="0" i="0" kern="1200" baseline="0" dirty="0" smtClean="0">
                <a:solidFill>
                  <a:schemeClr val="tx1"/>
                </a:solidFill>
                <a:effectLst/>
                <a:latin typeface="+mn-lt"/>
                <a:ea typeface="+mn-ea"/>
                <a:cs typeface="+mn-cs"/>
              </a:rPr>
              <a:t> Esse classificador</a:t>
            </a:r>
            <a:r>
              <a:rPr lang="pt-BR" dirty="0" smtClean="0"/>
              <a:t> é utilizado quando estamos trabalhando com contagens discretas. Ele</a:t>
            </a:r>
            <a:r>
              <a:rPr lang="pt-BR" baseline="0" dirty="0" smtClean="0"/>
              <a:t> conta </a:t>
            </a:r>
            <a:r>
              <a:rPr lang="pt-BR" dirty="0" smtClean="0"/>
              <a:t>se um atributo ocorreu ou não.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Assim como o MultinomialNB, esse classificador é adequado para dados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discretos. A diferença é que, enquanto o MultinomialNB trabalha com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contagens de ocorrências, o BernoulliNB foi projetado para atributos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binários/booleanos, ou seja, presenção ou ausnência do atributo.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Ao classificar um documento de teste, o classificador de Bernoulli usa informações binárias de ocorrência, ignorando o número de ocorrências, enquanto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multinomial conta as ocorrências. Como resultado,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Bernoulli geralmente comete muitos erros ao classificar documentos longos. Por exemplo, ele pode atribuir um livro inteiro à classe China devido a uma única ocorrência do termo China.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i="1" kern="1200" dirty="0" smtClean="0">
                <a:solidFill>
                  <a:schemeClr val="tx1"/>
                </a:solidFill>
                <a:effectLst/>
                <a:latin typeface="+mn-lt"/>
                <a:ea typeface="+mn-ea"/>
                <a:cs typeface="+mn-cs"/>
              </a:rPr>
              <a:t>Referências</a:t>
            </a:r>
          </a:p>
          <a:p>
            <a:r>
              <a:rPr lang="pt-BR" sz="1200" b="0" i="0" kern="1200" dirty="0" smtClean="0">
                <a:solidFill>
                  <a:schemeClr val="tx1"/>
                </a:solidFill>
                <a:effectLst/>
                <a:latin typeface="+mn-lt"/>
                <a:ea typeface="+mn-ea"/>
                <a:cs typeface="+mn-cs"/>
              </a:rPr>
              <a:t>[1] </a:t>
            </a:r>
            <a:r>
              <a:rPr lang="en-US" sz="1200" b="0" i="0" kern="1200" dirty="0" smtClean="0">
                <a:solidFill>
                  <a:schemeClr val="tx1"/>
                </a:solidFill>
                <a:effectLst/>
                <a:latin typeface="+mn-lt"/>
                <a:ea typeface="+mn-ea"/>
                <a:cs typeface="+mn-cs"/>
              </a:rPr>
              <a:t>C.D. Manning, P. </a:t>
            </a:r>
            <a:r>
              <a:rPr lang="en-US" sz="1200" b="0" i="0" kern="1200" dirty="0" err="1" smtClean="0">
                <a:solidFill>
                  <a:schemeClr val="tx1"/>
                </a:solidFill>
                <a:effectLst/>
                <a:latin typeface="+mn-lt"/>
                <a:ea typeface="+mn-ea"/>
                <a:cs typeface="+mn-cs"/>
              </a:rPr>
              <a:t>Raghavan</a:t>
            </a:r>
            <a:r>
              <a:rPr lang="en-US" sz="1200" b="0" i="0" kern="1200" dirty="0" smtClean="0">
                <a:solidFill>
                  <a:schemeClr val="tx1"/>
                </a:solidFill>
                <a:effectLst/>
                <a:latin typeface="+mn-lt"/>
                <a:ea typeface="+mn-ea"/>
                <a:cs typeface="+mn-cs"/>
              </a:rPr>
              <a:t> and H. </a:t>
            </a:r>
            <a:r>
              <a:rPr lang="en-US" sz="1200" b="0" i="0" kern="1200" dirty="0" err="1" smtClean="0">
                <a:solidFill>
                  <a:schemeClr val="tx1"/>
                </a:solidFill>
                <a:effectLst/>
                <a:latin typeface="+mn-lt"/>
                <a:ea typeface="+mn-ea"/>
                <a:cs typeface="+mn-cs"/>
              </a:rPr>
              <a:t>Schütze</a:t>
            </a:r>
            <a:r>
              <a:rPr lang="en-US" sz="1200" b="0" i="0" kern="1200" dirty="0" smtClean="0">
                <a:solidFill>
                  <a:schemeClr val="tx1"/>
                </a:solidFill>
                <a:effectLst/>
                <a:latin typeface="+mn-lt"/>
                <a:ea typeface="+mn-ea"/>
                <a:cs typeface="+mn-cs"/>
              </a:rPr>
              <a:t> (2008). Introduction to Information Retrieval. Cambridge University Press, pp. 234-265. </a:t>
            </a:r>
            <a:r>
              <a:rPr lang="en-US" sz="1200" b="1" i="1" kern="1200" dirty="0" err="1" smtClean="0">
                <a:solidFill>
                  <a:schemeClr val="tx1"/>
                </a:solidFill>
                <a:effectLst/>
                <a:latin typeface="+mn-lt"/>
                <a:ea typeface="+mn-ea"/>
                <a:cs typeface="+mn-cs"/>
              </a:rPr>
              <a:t>disponível</a:t>
            </a:r>
            <a:r>
              <a:rPr lang="en-US" sz="1200" b="1" i="1" kern="1200" dirty="0" smtClean="0">
                <a:solidFill>
                  <a:schemeClr val="tx1"/>
                </a:solidFill>
                <a:effectLst/>
                <a:latin typeface="+mn-lt"/>
                <a:ea typeface="+mn-ea"/>
                <a:cs typeface="+mn-cs"/>
              </a:rPr>
              <a:t> online </a:t>
            </a:r>
            <a:r>
              <a:rPr lang="en-US" sz="1200" b="1" i="1"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r>
              <a:rPr lang="pt-BR" dirty="0" smtClean="0">
                <a:hlinkClick r:id="rId3"/>
              </a:rPr>
              <a:t>https://nlp.stanford.edu/IR-book/html/htmledition/the-bernoulli-model-1.html</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[2] A. McCallum and K. Nigam (1998). </a:t>
            </a:r>
            <a:r>
              <a:rPr lang="pt-BR" sz="1200" b="0" i="0" u="none" strike="noStrike" kern="1200" dirty="0" smtClean="0">
                <a:solidFill>
                  <a:schemeClr val="tx1"/>
                </a:solidFill>
                <a:effectLst/>
                <a:latin typeface="+mn-lt"/>
                <a:ea typeface="+mn-ea"/>
                <a:cs typeface="+mn-cs"/>
                <a:hlinkClick r:id="rId4"/>
              </a:rPr>
              <a:t>A comparison of event models for Naive Bayes text classification.</a:t>
            </a:r>
            <a:r>
              <a:rPr lang="pt-BR" sz="1200" b="0" i="0" kern="1200" dirty="0" smtClean="0">
                <a:solidFill>
                  <a:schemeClr val="tx1"/>
                </a:solidFill>
                <a:effectLst/>
                <a:latin typeface="+mn-lt"/>
                <a:ea typeface="+mn-ea"/>
                <a:cs typeface="+mn-cs"/>
              </a:rPr>
              <a:t> Proc. AAAI/ICML-98 Workshop on Learning for Text Categorization, pp. 41-48.</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[3]</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V. Metsis, I. Androutsopoulos and G. Paliouras (2006). </a:t>
            </a:r>
            <a:r>
              <a:rPr lang="pt-BR" sz="1200" b="0" i="0" u="none" strike="noStrike" kern="1200" dirty="0" smtClean="0">
                <a:solidFill>
                  <a:schemeClr val="tx1"/>
                </a:solidFill>
                <a:effectLst/>
                <a:latin typeface="+mn-lt"/>
                <a:ea typeface="+mn-ea"/>
                <a:cs typeface="+mn-cs"/>
                <a:hlinkClick r:id="rId5"/>
              </a:rPr>
              <a:t>Spam filtering with Naive Bayes – Which Naive Bayes?</a:t>
            </a:r>
            <a:r>
              <a:rPr lang="pt-BR" sz="1200" b="0" i="0" kern="1200" dirty="0" smtClean="0">
                <a:solidFill>
                  <a:schemeClr val="tx1"/>
                </a:solidFill>
                <a:effectLst/>
                <a:latin typeface="+mn-lt"/>
                <a:ea typeface="+mn-ea"/>
                <a:cs typeface="+mn-cs"/>
              </a:rPr>
              <a:t> 3rd Conf. on Email and Anti-Spam (CEAS).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62173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SPAMClassificationBernoulliNB.ipynb</a:t>
            </a:r>
          </a:p>
        </p:txBody>
      </p:sp>
      <p:sp>
        <p:nvSpPr>
          <p:cNvPr id="4" name="Slide Number Placeholder 3"/>
          <p:cNvSpPr>
            <a:spLocks noGrp="1"/>
          </p:cNvSpPr>
          <p:nvPr>
            <p:ph type="sldNum" sz="quarter" idx="10"/>
          </p:nvPr>
        </p:nvSpPr>
        <p:spPr/>
        <p:txBody>
          <a:bodyPr/>
          <a:lstStyle/>
          <a:p>
            <a:fld id="{F430A2A4-8C14-4B1A-AD48-7B6401078BF7}" type="slidenum">
              <a:rPr lang="pt-BR" smtClean="0"/>
              <a:t>32</a:t>
            </a:fld>
            <a:endParaRPr lang="pt-BR"/>
          </a:p>
        </p:txBody>
      </p:sp>
    </p:spTree>
    <p:extLst>
      <p:ext uri="{BB962C8B-B14F-4D97-AF65-F5344CB8AC3E}">
        <p14:creationId xmlns:p14="http://schemas.microsoft.com/office/powerpoint/2010/main" val="3123015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Motivacão:</a:t>
            </a:r>
            <a:r>
              <a:rPr lang="pt-BR" baseline="0" dirty="0" smtClean="0"/>
              <a:t> classificacão de e-mails, detecção de símbolos, classificação de modulações</a:t>
            </a:r>
            <a:r>
              <a:rPr lang="pt-BR" baseline="0" smtClean="0"/>
              <a:t>, etc.</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089332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36474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sempre anuncia uma previsão completamente confiante de 0 ou 1, mesmo para exemplos muito próximos do limite. Em muitas situações, precisamos realmente de previsões mais graduadas.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2203841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38</a:t>
            </a:fld>
            <a:endParaRPr lang="pt-BR"/>
          </a:p>
        </p:txBody>
      </p:sp>
    </p:spTree>
    <p:extLst>
      <p:ext uri="{BB962C8B-B14F-4D97-AF65-F5344CB8AC3E}">
        <p14:creationId xmlns:p14="http://schemas.microsoft.com/office/powerpoint/2010/main" val="2470361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39</a:t>
            </a:fld>
            <a:endParaRPr lang="pt-BR"/>
          </a:p>
        </p:txBody>
      </p:sp>
    </p:spTree>
    <p:extLst>
      <p:ext uri="{BB962C8B-B14F-4D97-AF65-F5344CB8AC3E}">
        <p14:creationId xmlns:p14="http://schemas.microsoft.com/office/powerpoint/2010/main" val="1901482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14:m>
                  <m:oMath xmlns:m="http://schemas.openxmlformats.org/officeDocument/2006/math">
                    <m:r>
                      <a:rPr lang="pt-BR" b="1" i="1" smtClean="0">
                        <a:latin typeface="Cambria Math" panose="02040503050406030204" pitchFamily="18" charset="0"/>
                      </a:rPr>
                      <m:t>𝒂</m:t>
                    </m:r>
                  </m:oMath>
                </a14:m>
                <a:r>
                  <a:rPr lang="pt-BR" dirty="0" smtClean="0"/>
                  <a:t> </a:t>
                </a:r>
                <a:r>
                  <a:rPr lang="pt-BR" dirty="0"/>
                  <a:t>para que o modelo </a:t>
                </a:r>
                <a:r>
                  <a:rPr lang="pt-BR" dirty="0" smtClean="0"/>
                  <a:t>atribua valores altos de probabilidade </a:t>
                </a:r>
                <a:r>
                  <a:rPr lang="pt-BR" dirty="0"/>
                  <a:t>para exemplos </a:t>
                </a:r>
                <a:r>
                  <a:rPr lang="pt-BR" dirty="0" smtClean="0"/>
                  <a:t>positivos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≥0.5</m:t>
                    </m:r>
                  </m:oMath>
                </a14:m>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0.5</m:t>
                    </m:r>
                  </m:oMath>
                </a14:m>
                <a:r>
                  <a:rPr lang="pt-BR" dirty="0" smtClean="0"/>
                  <a:t>).</a:t>
                </a:r>
              </a:p>
              <a:p>
                <a:endParaRPr lang="pt-BR" dirty="0" smtClean="0"/>
              </a:p>
              <a:p>
                <a:r>
                  <a:rPr lang="pt-BR" dirty="0" smtClean="0"/>
                  <a:t>Essa</a:t>
                </a:r>
                <a:r>
                  <a:rPr lang="pt-BR" baseline="0" dirty="0" smtClean="0"/>
                  <a:t> função de</a:t>
                </a:r>
                <a:r>
                  <a:rPr lang="pt-BR" dirty="0" smtClean="0"/>
                  <a:t>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r>
                  <a:rPr lang="pt-BR" b="1" i="0" smtClean="0">
                    <a:latin typeface="Cambria Math" panose="02040503050406030204" pitchFamily="18" charset="0"/>
                  </a:rPr>
                  <a:t>𝒂</a:t>
                </a:r>
                <a:r>
                  <a:rPr lang="pt-BR" dirty="0" smtClean="0"/>
                  <a:t> </a:t>
                </a:r>
                <a:r>
                  <a:rPr lang="pt-BR" dirty="0"/>
                  <a:t>para que o modelo </a:t>
                </a:r>
                <a:r>
                  <a:rPr lang="pt-BR" dirty="0" smtClean="0"/>
                  <a:t>atribua valores altos de probabilidade </a:t>
                </a:r>
                <a:r>
                  <a:rPr lang="pt-BR" dirty="0"/>
                  <a:t>para exemplos </a:t>
                </a:r>
                <a:r>
                  <a:rPr lang="pt-BR" dirty="0" smtClean="0"/>
                  <a:t>positivos (i.e., </a:t>
                </a:r>
                <a:r>
                  <a:rPr lang="pt-BR" b="0" i="0" smtClean="0">
                    <a:latin typeface="Cambria Math" panose="02040503050406030204" pitchFamily="18" charset="0"/>
                  </a:rPr>
                  <a:t>𝑦</a:t>
                </a:r>
                <a:r>
                  <a:rPr lang="pt-BR" b="0" i="0" smtClean="0">
                    <a:latin typeface="Cambria Math" panose="02040503050406030204" pitchFamily="18" charset="0"/>
                    <a:ea typeface="Cambria Math" panose="02040503050406030204" pitchFamily="18" charset="0"/>
                  </a:rPr>
                  <a:t>≥0.5</a:t>
                </a:r>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r>
                  <a:rPr lang="pt-BR" i="0">
                    <a:latin typeface="Cambria Math" panose="02040503050406030204" pitchFamily="18" charset="0"/>
                  </a:rPr>
                  <a:t>𝑦</a:t>
                </a:r>
                <a:r>
                  <a:rPr lang="pt-BR" b="0" i="0" smtClean="0">
                    <a:latin typeface="Cambria Math" panose="02040503050406030204" pitchFamily="18" charset="0"/>
                  </a:rPr>
                  <a:t>&lt;</a:t>
                </a:r>
                <a:r>
                  <a:rPr lang="pt-BR" i="0">
                    <a:latin typeface="Cambria Math" panose="02040503050406030204" pitchFamily="18" charset="0"/>
                    <a:ea typeface="Cambria Math" panose="02040503050406030204" pitchFamily="18" charset="0"/>
                  </a:rPr>
                  <a:t>0.5</a:t>
                </a:r>
                <a:r>
                  <a:rPr lang="pt-BR" dirty="0" smtClean="0"/>
                  <a:t>).</a:t>
                </a:r>
              </a:p>
              <a:p>
                <a:endParaRPr lang="pt-BR" dirty="0" smtClean="0"/>
              </a:p>
              <a:p>
                <a:r>
                  <a:rPr lang="pt-BR" dirty="0" smtClean="0"/>
                  <a:t>Essa função de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43</a:t>
            </a:fld>
            <a:endParaRPr lang="pt-BR"/>
          </a:p>
        </p:txBody>
      </p:sp>
    </p:spTree>
    <p:extLst>
      <p:ext uri="{BB962C8B-B14F-4D97-AF65-F5344CB8AC3E}">
        <p14:creationId xmlns:p14="http://schemas.microsoft.com/office/powerpoint/2010/main" val="2365209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erro</a:t>
                </a:r>
                <a:r>
                  <a:rPr lang="pt-BR" baseline="0" dirty="0" smtClean="0"/>
                  <a:t> </a:t>
                </a:r>
                <a:r>
                  <a:rPr lang="pt-BR" dirty="0" smtClean="0"/>
                  <a:t>é nulo somente se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1  (ou seja, se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é corretamente identificada). À medida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 erro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erro é nulo quando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(ou seja, quando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é corretamente identificada). Conforme</a:t>
                </a:r>
                <a:r>
                  <a:rPr lang="pt-BR" baseline="0" dirty="0" smtClean="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→1, o erro tende a infinito</a:t>
                </a:r>
                <a:endParaRPr lang="pt-BR"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1  (ou seja, se a classe </a:t>
                </a:r>
                <a:r>
                  <a:rPr lang="pt-BR" i="0">
                    <a:latin typeface="Cambria Math" panose="02040503050406030204" pitchFamily="18" charset="0"/>
                  </a:rPr>
                  <a:t>𝐶</a:t>
                </a:r>
                <a:r>
                  <a:rPr lang="pt-BR" i="0" smtClean="0">
                    <a:latin typeface="Cambria Math" panose="02040503050406030204" pitchFamily="18" charset="0"/>
                  </a:rPr>
                  <a:t>_</a:t>
                </a:r>
                <a:r>
                  <a:rPr lang="pt-BR" i="0">
                    <a:latin typeface="Cambria Math" panose="02040503050406030204" pitchFamily="18" charset="0"/>
                  </a:rPr>
                  <a:t>2</a:t>
                </a:r>
                <a:r>
                  <a:rPr lang="pt-BR" dirty="0" smtClean="0"/>
                  <a:t> é corretamente identificada). À medida que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(ou seja, quando a classe </a:t>
                </a:r>
                <a:r>
                  <a:rPr lang="pt-BR" i="0">
                    <a:latin typeface="Cambria Math" panose="02040503050406030204" pitchFamily="18" charset="0"/>
                  </a:rPr>
                  <a:t>𝐶</a:t>
                </a:r>
                <a:r>
                  <a:rPr lang="pt-BR" i="0" smtClean="0">
                    <a:latin typeface="Cambria Math" panose="02040503050406030204" pitchFamily="18" charset="0"/>
                  </a:rPr>
                  <a:t>_</a:t>
                </a:r>
                <a:r>
                  <a:rPr lang="pt-BR" b="0" i="0" smtClean="0">
                    <a:latin typeface="Cambria Math" panose="02040503050406030204" pitchFamily="18" charset="0"/>
                  </a:rPr>
                  <a:t>1</a:t>
                </a:r>
                <a:r>
                  <a:rPr lang="pt-BR" dirty="0" smtClean="0"/>
                  <a:t> é corretamente identificada). Conforme</a:t>
                </a:r>
                <a:r>
                  <a:rPr lang="pt-BR" baseline="0" dirty="0" smtClean="0"/>
                  <a:t>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→1, o custo tende a infinito</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58283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função de erro para todo o conjunto de treinamento é simplesmente o erro médio para todos</a:t>
            </a:r>
            <a:r>
              <a:rPr lang="pt-BR" sz="1200" baseline="0" dirty="0" smtClean="0"/>
              <a:t> os exemplos </a:t>
            </a:r>
            <a:r>
              <a:rPr lang="pt-BR" sz="1200" dirty="0" smtClean="0"/>
              <a:t>de treinamento.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Ela pode ser escrita em uma única expressão</a:t>
            </a:r>
            <a:r>
              <a:rPr lang="pt-BR" sz="1200" baseline="0" dirty="0" smtClean="0"/>
              <a:t> como mostrado acima.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[1] http://deeplearning.stanford.edu/tutorial/supervised/SoftmaxRegression/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2307313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a:t>
            </a:r>
            <a:r>
              <a:rPr lang="pt-BR" dirty="0" smtClean="0"/>
              <a:t>:</a:t>
            </a:r>
          </a:p>
          <a:p>
            <a:r>
              <a:rPr lang="pt-BR" dirty="0" smtClean="0">
                <a:hlinkClick r:id="rId3"/>
              </a:rPr>
              <a:t>https://math.stackexchange.com/questions/477207/derivative-of-cost-function-for-logistic-regression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1101667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SPAMClassificationLogisticRegressionGD.ipynb</a:t>
            </a:r>
          </a:p>
        </p:txBody>
      </p:sp>
      <p:sp>
        <p:nvSpPr>
          <p:cNvPr id="4" name="Slide Number Placeholder 3"/>
          <p:cNvSpPr>
            <a:spLocks noGrp="1"/>
          </p:cNvSpPr>
          <p:nvPr>
            <p:ph type="sldNum" sz="quarter" idx="10"/>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2824791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SPAMClassificationLogisticRegressionSciKit.ipynb</a:t>
            </a:r>
          </a:p>
          <a:p>
            <a:endParaRPr lang="pt-BR" dirty="0" smtClean="0"/>
          </a:p>
          <a:p>
            <a:r>
              <a:rPr lang="pt-BR" b="1" i="0" dirty="0" smtClean="0"/>
              <a:t>OBS</a:t>
            </a:r>
            <a:r>
              <a:rPr lang="pt-BR" dirty="0" smtClean="0"/>
              <a:t>.: Assim como os outros modelos lineares, os modelos de Regressão Logística podem ser regularizados usando penalidades de L1 ou L2. O Scitkit-Learn adiciona uma penalidade L2 por padrão.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50</a:t>
            </a:fld>
            <a:endParaRPr lang="pt-BR"/>
          </a:p>
        </p:txBody>
      </p:sp>
    </p:spTree>
    <p:extLst>
      <p:ext uri="{BB962C8B-B14F-4D97-AF65-F5344CB8AC3E}">
        <p14:creationId xmlns:p14="http://schemas.microsoft.com/office/powerpoint/2010/main" val="338361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As fronteiras de decisão são definidas por funções (lineares ou não) que separam</a:t>
            </a:r>
            <a:r>
              <a:rPr lang="pt-BR" baseline="0" dirty="0" smtClean="0"/>
              <a:t> ou discriminam as classes. Essas funções são normalmente chamadas de funções discriminantes, pois vão discriminar (ou separar) as classes.</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713475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52</a:t>
            </a:fld>
            <a:endParaRPr lang="pt-BR"/>
          </a:p>
        </p:txBody>
      </p:sp>
    </p:spTree>
    <p:extLst>
      <p:ext uri="{BB962C8B-B14F-4D97-AF65-F5344CB8AC3E}">
        <p14:creationId xmlns:p14="http://schemas.microsoft.com/office/powerpoint/2010/main" val="2592042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p>
          <a:p>
            <a:endParaRPr lang="pt-BR" dirty="0" smtClean="0"/>
          </a:p>
          <a:p>
            <a:r>
              <a:rPr lang="pt-BR" dirty="0" smtClean="0"/>
              <a:t>Referências:</a:t>
            </a:r>
          </a:p>
          <a:p>
            <a:r>
              <a:rPr lang="pt-BR" dirty="0" smtClean="0"/>
              <a:t>[1] https://scikit-learn.org/stable/modules/generated/sklearn.multiclass.OneVsOneClassifier.html</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1251259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55</a:t>
            </a:fld>
            <a:endParaRPr lang="pt-BR"/>
          </a:p>
        </p:txBody>
      </p:sp>
    </p:spTree>
    <p:extLst>
      <p:ext uri="{BB962C8B-B14F-4D97-AF65-F5344CB8AC3E}">
        <p14:creationId xmlns:p14="http://schemas.microsoft.com/office/powerpoint/2010/main" val="4012105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sz="1200" b="0" i="0" kern="1200" dirty="0" smtClean="0">
                <a:solidFill>
                  <a:schemeClr val="tx1"/>
                </a:solidFill>
                <a:effectLst/>
                <a:latin typeface="+mn-lt"/>
                <a:ea typeface="+mn-ea"/>
                <a:cs typeface="+mn-cs"/>
              </a:rPr>
              <a:t>Duas</a:t>
            </a:r>
            <a:r>
              <a:rPr lang="pt-BR" sz="1200" b="0" i="0" kern="1200" baseline="0" dirty="0" smtClean="0">
                <a:solidFill>
                  <a:schemeClr val="tx1"/>
                </a:solidFill>
                <a:effectLst/>
                <a:latin typeface="+mn-lt"/>
                <a:ea typeface="+mn-ea"/>
                <a:cs typeface="+mn-cs"/>
              </a:rPr>
              <a:t> classes </a:t>
            </a:r>
            <a:r>
              <a:rPr lang="pt-BR" sz="1200" b="0" i="0" kern="1200" dirty="0" smtClean="0">
                <a:solidFill>
                  <a:schemeClr val="tx1"/>
                </a:solidFill>
                <a:effectLst/>
                <a:latin typeface="+mn-lt"/>
                <a:ea typeface="+mn-ea"/>
                <a:cs typeface="+mn-cs"/>
              </a:rPr>
              <a:t>são </a:t>
            </a:r>
            <a:r>
              <a:rPr lang="pt-BR" sz="1200" b="1" i="0" kern="1200" dirty="0" smtClean="0">
                <a:solidFill>
                  <a:schemeClr val="tx1"/>
                </a:solidFill>
                <a:effectLst/>
                <a:latin typeface="+mn-lt"/>
                <a:ea typeface="+mn-ea"/>
                <a:cs typeface="+mn-cs"/>
              </a:rPr>
              <a:t>classes mutuamente exclusivas</a:t>
            </a:r>
            <a:r>
              <a:rPr lang="pt-BR" sz="1200" b="0" i="0" kern="1200" dirty="0" smtClean="0">
                <a:solidFill>
                  <a:schemeClr val="tx1"/>
                </a:solidFill>
                <a:effectLst/>
                <a:latin typeface="+mn-lt"/>
                <a:ea typeface="+mn-ea"/>
                <a:cs typeface="+mn-cs"/>
              </a:rPr>
              <a:t> se elas não podem ocorrer ao mesmo tempo.</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56</a:t>
            </a:fld>
            <a:endParaRPr lang="pt-BR"/>
          </a:p>
        </p:txBody>
      </p:sp>
    </p:spTree>
    <p:extLst>
      <p:ext uri="{BB962C8B-B14F-4D97-AF65-F5344CB8AC3E}">
        <p14:creationId xmlns:p14="http://schemas.microsoft.com/office/powerpoint/2010/main" val="2178007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sz="1200" b="0" i="0" kern="1200" dirty="0" smtClean="0">
                <a:solidFill>
                  <a:schemeClr val="tx1"/>
                </a:solidFill>
                <a:effectLst/>
                <a:latin typeface="+mn-lt"/>
                <a:ea typeface="+mn-ea"/>
                <a:cs typeface="+mn-cs"/>
              </a:rPr>
              <a:t>Duas</a:t>
            </a:r>
            <a:r>
              <a:rPr lang="pt-BR" sz="1200" b="0" i="0" kern="1200" baseline="0" dirty="0" smtClean="0">
                <a:solidFill>
                  <a:schemeClr val="tx1"/>
                </a:solidFill>
                <a:effectLst/>
                <a:latin typeface="+mn-lt"/>
                <a:ea typeface="+mn-ea"/>
                <a:cs typeface="+mn-cs"/>
              </a:rPr>
              <a:t> classes </a:t>
            </a:r>
            <a:r>
              <a:rPr lang="pt-BR" sz="1200" b="0" i="0" kern="1200" dirty="0" smtClean="0">
                <a:solidFill>
                  <a:schemeClr val="tx1"/>
                </a:solidFill>
                <a:effectLst/>
                <a:latin typeface="+mn-lt"/>
                <a:ea typeface="+mn-ea"/>
                <a:cs typeface="+mn-cs"/>
              </a:rPr>
              <a:t>são </a:t>
            </a:r>
            <a:r>
              <a:rPr lang="pt-BR" sz="1200" b="1" i="0" kern="1200" dirty="0" smtClean="0">
                <a:solidFill>
                  <a:schemeClr val="tx1"/>
                </a:solidFill>
                <a:effectLst/>
                <a:latin typeface="+mn-lt"/>
                <a:ea typeface="+mn-ea"/>
                <a:cs typeface="+mn-cs"/>
              </a:rPr>
              <a:t>classes mutuamente exclusivas</a:t>
            </a:r>
            <a:r>
              <a:rPr lang="pt-BR" sz="1200" b="0" i="0" kern="1200" dirty="0" smtClean="0">
                <a:solidFill>
                  <a:schemeClr val="tx1"/>
                </a:solidFill>
                <a:effectLst/>
                <a:latin typeface="+mn-lt"/>
                <a:ea typeface="+mn-ea"/>
                <a:cs typeface="+mn-cs"/>
              </a:rPr>
              <a:t> se elas não podem ocorrer ao mesmo tempo.</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57</a:t>
            </a:fld>
            <a:endParaRPr lang="pt-BR"/>
          </a:p>
        </p:txBody>
      </p:sp>
    </p:spTree>
    <p:extLst>
      <p:ext uri="{BB962C8B-B14F-4D97-AF65-F5344CB8AC3E}">
        <p14:creationId xmlns:p14="http://schemas.microsoft.com/office/powerpoint/2010/main" val="52516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dirty="0" smtClean="0"/>
              <a:t>Observe que, quando existem apenas duas classes (Q = 2), a função de erro acima é equivalente à função de erro da regressão logística</a:t>
            </a:r>
            <a:r>
              <a:rPr lang="pt-BR" baseline="0" dirty="0" smtClean="0"/>
              <a:t>.</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59</a:t>
            </a:fld>
            <a:endParaRPr lang="pt-BR"/>
          </a:p>
        </p:txBody>
      </p:sp>
    </p:spTree>
    <p:extLst>
      <p:ext uri="{BB962C8B-B14F-4D97-AF65-F5344CB8AC3E}">
        <p14:creationId xmlns:p14="http://schemas.microsoft.com/office/powerpoint/2010/main" val="3328622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objetivo do treinamento do classificador softmax é ter um modelo que estima uma alta probabilidade para a classe-alvo (e consequentemente uma baixa probabilidade para as outras classes).</a:t>
            </a:r>
          </a:p>
          <a:p>
            <a:endParaRPr lang="pt-BR" dirty="0" smtClean="0"/>
          </a:p>
          <a:p>
            <a:r>
              <a:rPr lang="pt-BR" dirty="0" smtClean="0"/>
              <a:t>A</a:t>
            </a:r>
            <a:r>
              <a:rPr lang="pt-BR" baseline="0" dirty="0" smtClean="0"/>
              <a:t> classe</a:t>
            </a:r>
            <a:r>
              <a:rPr lang="pt-BR" dirty="0" smtClean="0"/>
              <a:t> LogisticRegression da biblioteca Scikit-Learn usa a estratégia um-contra-todos por padrão quando você o treina com dados pertencentrs a mais de duas classes, mas você pode definir o parâmetro </a:t>
            </a:r>
            <a:r>
              <a:rPr lang="pt-BR" b="1" dirty="0" smtClean="0"/>
              <a:t>mult_class</a:t>
            </a:r>
            <a:r>
              <a:rPr lang="pt-BR" dirty="0" smtClean="0"/>
              <a:t> como "</a:t>
            </a:r>
            <a:r>
              <a:rPr lang="pt-BR" i="1" dirty="0" smtClean="0"/>
              <a:t>multinomial</a:t>
            </a:r>
            <a:r>
              <a:rPr lang="pt-BR" dirty="0" smtClean="0"/>
              <a:t>" para alternar para regressão Softmax. Você também deve especificar um </a:t>
            </a:r>
            <a:r>
              <a:rPr lang="pt-BR" b="1" dirty="0" smtClean="0"/>
              <a:t>solver</a:t>
            </a:r>
            <a:r>
              <a:rPr lang="pt-BR" dirty="0" smtClean="0"/>
              <a:t> que suporte a regressão Softmax, como o </a:t>
            </a:r>
            <a:r>
              <a:rPr lang="pt-BR" b="1" dirty="0" smtClean="0"/>
              <a:t>solver</a:t>
            </a:r>
            <a:r>
              <a:rPr lang="pt-BR" dirty="0" smtClean="0"/>
              <a:t> "lbfgs" (consulte a documentação do Scikit-Learn para obter mais detalhes). Ele também aplica regularização L2 por padrão, a qual você pode controlar usando o parâmetro </a:t>
            </a:r>
            <a:r>
              <a:rPr lang="pt-BR" b="1" dirty="0" smtClean="0"/>
              <a:t>C</a:t>
            </a:r>
            <a:r>
              <a:rPr lang="pt-BR" dirty="0" smtClean="0"/>
              <a:t>.</a:t>
            </a:r>
          </a:p>
          <a:p>
            <a:endParaRPr lang="pt-BR" dirty="0" smtClean="0"/>
          </a:p>
          <a:p>
            <a:r>
              <a:rPr lang="pt-BR" dirty="0" smtClean="0"/>
              <a:t>Referência:</a:t>
            </a:r>
          </a:p>
          <a:p>
            <a:r>
              <a:rPr lang="pt-BR" dirty="0" smtClean="0"/>
              <a:t>[1] http://deeplearning.stanford.edu/tutorial/supervised/SoftmaxRegression/</a:t>
            </a:r>
          </a:p>
          <a:p>
            <a:r>
              <a:rPr lang="pt-BR" dirty="0" smtClean="0"/>
              <a:t>[2] http://rasbt.github.io/mlxtend/user_guide/classifier/SoftmaxRegression/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60</a:t>
            </a:fld>
            <a:endParaRPr lang="pt-BR"/>
          </a:p>
        </p:txBody>
      </p:sp>
    </p:spTree>
    <p:extLst>
      <p:ext uri="{BB962C8B-B14F-4D97-AF65-F5344CB8AC3E}">
        <p14:creationId xmlns:p14="http://schemas.microsoft.com/office/powerpoint/2010/main" val="3059380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MultiClassDigitClassification. ipynb</a:t>
            </a:r>
          </a:p>
          <a:p>
            <a:endParaRPr lang="pt-BR" dirty="0" smtClean="0"/>
          </a:p>
          <a:p>
            <a:r>
              <a:rPr lang="pt-BR" dirty="0" smtClean="0"/>
              <a:t>A</a:t>
            </a:r>
            <a:r>
              <a:rPr lang="pt-BR" baseline="0" dirty="0" smtClean="0"/>
              <a:t> classe</a:t>
            </a:r>
            <a:r>
              <a:rPr lang="pt-BR" dirty="0" smtClean="0"/>
              <a:t> LogisticRegression do ScikitLearn usa</a:t>
            </a:r>
            <a:r>
              <a:rPr lang="pt-BR" baseline="0" dirty="0" smtClean="0"/>
              <a:t> a abordagem</a:t>
            </a:r>
            <a:r>
              <a:rPr lang="pt-BR" dirty="0" smtClean="0"/>
              <a:t> um-contra-todos por padrão quando você o treina com conjuntos com mais de duas classes, mas você pode definir o hiperparâmetro </a:t>
            </a:r>
            <a:r>
              <a:rPr lang="pt-BR" b="1" i="1" dirty="0" smtClean="0"/>
              <a:t>multi_class</a:t>
            </a:r>
            <a:r>
              <a:rPr lang="pt-BR" dirty="0" smtClean="0"/>
              <a:t> como "</a:t>
            </a:r>
            <a:r>
              <a:rPr lang="pt-BR" b="1" i="1" dirty="0" smtClean="0"/>
              <a:t>multinomial</a:t>
            </a:r>
            <a:r>
              <a:rPr lang="pt-BR" dirty="0" smtClean="0"/>
              <a:t>" para alternar para Regressão Softmax. Você também deve especificar um solver que suporte a Regressão Softmax, como por exemplo o solver "lbfgs" (consulte a documentação do Scikit-Learn para obter mais detalhes). A</a:t>
            </a:r>
            <a:r>
              <a:rPr lang="pt-BR" baseline="0" dirty="0" smtClean="0"/>
              <a:t> classe</a:t>
            </a:r>
            <a:r>
              <a:rPr lang="pt-BR" dirty="0" smtClean="0"/>
              <a:t> LogisticRegression também aplica a regularização L2 por padrão, que você pode controlar usando o hiperparâmetro </a:t>
            </a:r>
            <a:r>
              <a:rPr lang="pt-BR" b="1" i="1" dirty="0" smtClean="0"/>
              <a:t>C</a:t>
            </a:r>
            <a:r>
              <a:rPr lang="pt-BR" b="0" i="0" dirty="0" smtClean="0"/>
              <a:t>.</a:t>
            </a:r>
          </a:p>
          <a:p>
            <a:endParaRPr lang="pt-BR" b="0" i="0" dirty="0" smtClean="0"/>
          </a:p>
          <a:p>
            <a:r>
              <a:rPr lang="pt-BR" sz="1200" b="0" i="0" kern="1200" dirty="0" smtClean="0">
                <a:solidFill>
                  <a:schemeClr val="tx1"/>
                </a:solidFill>
                <a:effectLst/>
                <a:latin typeface="+mn-lt"/>
                <a:ea typeface="+mn-ea"/>
                <a:cs typeface="+mn-cs"/>
              </a:rPr>
              <a:t>Limited-memory BFGS (L-BFGS): é um método de segunda ordem, pois utiliza estimativas da matriz Hessiana,</a:t>
            </a:r>
            <a:r>
              <a:rPr lang="pt-BR" sz="1200" b="0" i="0" kern="1200" baseline="0" dirty="0" smtClean="0">
                <a:solidFill>
                  <a:schemeClr val="tx1"/>
                </a:solidFill>
                <a:effectLst/>
                <a:latin typeface="+mn-lt"/>
                <a:ea typeface="+mn-ea"/>
                <a:cs typeface="+mn-cs"/>
              </a:rPr>
              <a:t> ou seja, a derivada parcial de segunda ordem da função de erro, para encontrar os pontos de mínimo da função de erro.</a:t>
            </a:r>
            <a:endParaRPr lang="pt-BR" b="0" i="0" dirty="0"/>
          </a:p>
        </p:txBody>
      </p:sp>
      <p:sp>
        <p:nvSpPr>
          <p:cNvPr id="4" name="Slide Number Placeholder 3"/>
          <p:cNvSpPr>
            <a:spLocks noGrp="1"/>
          </p:cNvSpPr>
          <p:nvPr>
            <p:ph type="sldNum" sz="quarter" idx="10"/>
          </p:nvPr>
        </p:nvSpPr>
        <p:spPr/>
        <p:txBody>
          <a:bodyPr/>
          <a:lstStyle/>
          <a:p>
            <a:fld id="{F430A2A4-8C14-4B1A-AD48-7B6401078BF7}" type="slidenum">
              <a:rPr lang="pt-BR" smtClean="0"/>
              <a:t>61</a:t>
            </a:fld>
            <a:endParaRPr lang="pt-BR"/>
          </a:p>
        </p:txBody>
      </p:sp>
    </p:spTree>
    <p:extLst>
      <p:ext uri="{BB962C8B-B14F-4D97-AF65-F5344CB8AC3E}">
        <p14:creationId xmlns:p14="http://schemas.microsoft.com/office/powerpoint/2010/main" val="2144794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Cada linha da matriz representa os</a:t>
            </a:r>
            <a:r>
              <a:rPr lang="pt-BR" baseline="0" dirty="0" smtClean="0"/>
              <a:t> exemplos que foram classificados como pertencentes a uma dada </a:t>
            </a:r>
            <a:r>
              <a:rPr lang="pt-BR" dirty="0" smtClean="0"/>
              <a:t>classe, enquanto cada coluna representa os exemplos</a:t>
            </a:r>
            <a:r>
              <a:rPr lang="pt-BR" baseline="0" dirty="0" smtClean="0"/>
              <a:t> realmente pertencentes a </a:t>
            </a:r>
            <a:r>
              <a:rPr lang="pt-BR" dirty="0" smtClean="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nome, matriz de confusão, deriva do fato de tornar fácil verificar se o classificador está confundindo classes (ou seja, geralmente rotulando incorretamente uma como a outra).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64</a:t>
            </a:fld>
            <a:endParaRPr lang="pt-BR"/>
          </a:p>
        </p:txBody>
      </p:sp>
    </p:spTree>
    <p:extLst>
      <p:ext uri="{BB962C8B-B14F-4D97-AF65-F5344CB8AC3E}">
        <p14:creationId xmlns:p14="http://schemas.microsoft.com/office/powerpoint/2010/main" val="3199293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o caso multi-classes, a </a:t>
            </a:r>
            <a:r>
              <a:rPr lang="pt-BR" b="1" i="1" dirty="0" smtClean="0"/>
              <a:t>acurácia global </a:t>
            </a:r>
            <a:r>
              <a:rPr lang="pt-BR" dirty="0" smtClean="0"/>
              <a:t>é obtida a partir das informações presentes na diagonal principal da </a:t>
            </a:r>
            <a:r>
              <a:rPr lang="pt-BR" b="1" i="1" dirty="0" smtClean="0"/>
              <a:t>matriz de confusão</a:t>
            </a:r>
            <a:r>
              <a:rPr lang="pt-BR" dirty="0" smtClean="0"/>
              <a:t>. </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69</a:t>
            </a:fld>
            <a:endParaRPr lang="pt-BR"/>
          </a:p>
        </p:txBody>
      </p:sp>
    </p:spTree>
    <p:extLst>
      <p:ext uri="{BB962C8B-B14F-4D97-AF65-F5344CB8AC3E}">
        <p14:creationId xmlns:p14="http://schemas.microsoft.com/office/powerpoint/2010/main" val="427929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um problema de classificação de duas classes, pode-se visualizar a operação de um classificador linear como a divisão de um espaço de entrada de alta dimensão com um hiperplano: todos os pontos de um lado do hiperplano são classificados como "sim", enquanto os outros são classificados como "não".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058825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a:t>
            </a:r>
            <a:r>
              <a:rPr lang="pt-BR" baseline="0" dirty="0" smtClean="0"/>
              <a:t> pontuação-F1 </a:t>
            </a:r>
            <a:r>
              <a:rPr lang="pt-BR" dirty="0" smtClean="0"/>
              <a:t>é a </a:t>
            </a:r>
            <a:r>
              <a:rPr lang="pt-BR" b="1" i="1" dirty="0" smtClean="0"/>
              <a:t>média harmônica </a:t>
            </a:r>
            <a:r>
              <a:rPr lang="pt-BR" dirty="0" smtClean="0"/>
              <a:t>entre </a:t>
            </a:r>
            <a:r>
              <a:rPr lang="pt-BR" b="1" i="1" dirty="0" smtClean="0"/>
              <a:t>precisão</a:t>
            </a:r>
            <a:r>
              <a:rPr lang="pt-BR" dirty="0" smtClean="0"/>
              <a:t> e </a:t>
            </a:r>
            <a:r>
              <a:rPr lang="pt-BR" b="1" i="1" dirty="0" smtClean="0"/>
              <a:t>recall</a:t>
            </a:r>
            <a:r>
              <a:rPr lang="pt-BR" dirty="0" smtClean="0"/>
              <a:t>. Enquanto a </a:t>
            </a:r>
            <a:r>
              <a:rPr lang="pt-BR" b="1" i="1" dirty="0" smtClean="0"/>
              <a:t>média aritmética </a:t>
            </a:r>
            <a:r>
              <a:rPr lang="pt-BR" dirty="0" smtClean="0"/>
              <a:t>trata todos os valores igualmente, a </a:t>
            </a:r>
            <a:r>
              <a:rPr lang="pt-BR" b="1" i="1" dirty="0" smtClean="0"/>
              <a:t>média harmônica </a:t>
            </a:r>
            <a:r>
              <a:rPr lang="pt-BR" dirty="0" smtClean="0"/>
              <a:t>atribui muito mais peso aos valores pequenos. Como resultado, o classificador só obterá uma pontuação-F1 alta se as medidas </a:t>
            </a:r>
            <a:r>
              <a:rPr lang="pt-BR" b="1" i="1" dirty="0" smtClean="0"/>
              <a:t>recall</a:t>
            </a:r>
            <a:r>
              <a:rPr lang="pt-BR" baseline="0" dirty="0" smtClean="0"/>
              <a:t> </a:t>
            </a:r>
            <a:r>
              <a:rPr lang="pt-BR" dirty="0" smtClean="0"/>
              <a:t>e </a:t>
            </a:r>
            <a:r>
              <a:rPr lang="pt-BR" b="1" i="1" dirty="0" smtClean="0"/>
              <a:t>precisão</a:t>
            </a:r>
            <a:r>
              <a:rPr lang="pt-BR" dirty="0" smtClean="0"/>
              <a:t> forem altas.</a:t>
            </a:r>
          </a:p>
          <a:p>
            <a:endParaRPr lang="pt-BR" dirty="0" smtClean="0"/>
          </a:p>
          <a:p>
            <a:r>
              <a:rPr lang="pt-BR" dirty="0" smtClean="0"/>
              <a:t>A pontuação-F1 favorece classificadores que têm </a:t>
            </a:r>
            <a:r>
              <a:rPr lang="pt-BR" b="1" i="1" dirty="0" smtClean="0"/>
              <a:t>precisão</a:t>
            </a:r>
            <a:r>
              <a:rPr lang="pt-BR" dirty="0" smtClean="0"/>
              <a:t> e </a:t>
            </a:r>
            <a:r>
              <a:rPr lang="pt-BR" b="1" i="1" dirty="0" smtClean="0"/>
              <a:t>recall</a:t>
            </a:r>
            <a:r>
              <a:rPr lang="pt-BR" dirty="0" smtClean="0"/>
              <a:t> semelhantes.</a:t>
            </a:r>
          </a:p>
          <a:p>
            <a:endParaRPr lang="pt-BR" dirty="0" smtClean="0"/>
          </a:p>
          <a:p>
            <a:r>
              <a:rPr lang="pt-BR" dirty="0" smtClean="0"/>
              <a:t>Aumentar a </a:t>
            </a:r>
            <a:r>
              <a:rPr lang="pt-BR" b="1" i="1" dirty="0" smtClean="0"/>
              <a:t>precisão</a:t>
            </a:r>
            <a:r>
              <a:rPr lang="pt-BR" dirty="0" smtClean="0"/>
              <a:t> reduz o</a:t>
            </a:r>
            <a:r>
              <a:rPr lang="pt-BR" baseline="0" dirty="0" smtClean="0"/>
              <a:t> </a:t>
            </a:r>
            <a:r>
              <a:rPr lang="pt-BR" b="1" i="1" baseline="0" dirty="0" smtClean="0"/>
              <a:t>recall</a:t>
            </a:r>
            <a:r>
              <a:rPr lang="pt-BR" baseline="0" dirty="0" smtClean="0"/>
              <a:t> </a:t>
            </a:r>
            <a:r>
              <a:rPr lang="pt-BR" dirty="0" smtClean="0"/>
              <a:t>e vice-versa. Isso é chamado de balanço (tradeoff) de precisão/recall.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70</a:t>
            </a:fld>
            <a:endParaRPr lang="pt-BR"/>
          </a:p>
        </p:txBody>
      </p:sp>
    </p:spTree>
    <p:extLst>
      <p:ext uri="{BB962C8B-B14F-4D97-AF65-F5344CB8AC3E}">
        <p14:creationId xmlns:p14="http://schemas.microsoft.com/office/powerpoint/2010/main" val="3276770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Em estatística, uma característica operacional do receptor (ROC), ou curva ROC, é um gráfico que ilustra o desempenho de um classificador binário. A curva é criada plotando a taxa de verdadeiro</a:t>
            </a:r>
            <a:r>
              <a:rPr lang="pt-BR" baseline="0" dirty="0" smtClean="0"/>
              <a:t> </a:t>
            </a:r>
            <a:r>
              <a:rPr lang="pt-BR" dirty="0" smtClean="0"/>
              <a:t>positivo</a:t>
            </a:r>
            <a:r>
              <a:rPr lang="pt-BR" baseline="0" dirty="0" smtClean="0"/>
              <a:t> </a:t>
            </a:r>
            <a:r>
              <a:rPr lang="pt-BR" dirty="0" smtClean="0"/>
              <a:t>(recall) contra a taxa de falsos</a:t>
            </a:r>
            <a:r>
              <a:rPr lang="pt-BR" baseline="0" dirty="0" smtClean="0"/>
              <a:t> </a:t>
            </a:r>
            <a:r>
              <a:rPr lang="pt-BR" dirty="0" smtClean="0"/>
              <a:t>positivos (especificidade) em várias configurações de limite.</a:t>
            </a:r>
          </a:p>
          <a:p>
            <a:endParaRPr lang="pt-BR" dirty="0" smtClean="0"/>
          </a:p>
          <a:p>
            <a:r>
              <a:rPr lang="pt-BR" dirty="0" smtClean="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smtClean="0"/>
              <a:t> de </a:t>
            </a:r>
            <a:r>
              <a:rPr lang="pt-BR" dirty="0" smtClean="0"/>
              <a:t>moedas.</a:t>
            </a:r>
          </a:p>
          <a:p>
            <a:endParaRPr lang="pt-BR" dirty="0" smtClean="0"/>
          </a:p>
          <a:p>
            <a:r>
              <a:rPr lang="pt-BR" dirty="0" smtClean="0"/>
              <a:t>Referência:</a:t>
            </a:r>
          </a:p>
          <a:p>
            <a:r>
              <a:rPr lang="pt-BR" i="0" u="none" dirty="0" smtClean="0">
                <a:hlinkClick r:id="rId3"/>
              </a:rPr>
              <a:t>[1] </a:t>
            </a:r>
            <a:r>
              <a:rPr lang="pt-BR" dirty="0" smtClean="0">
                <a:hlinkClick r:id="rId3"/>
              </a:rPr>
              <a:t>https://joparga3.github.io/standford_logistic_regression/#what-is-logistic-regression</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71</a:t>
            </a:fld>
            <a:endParaRPr lang="pt-BR"/>
          </a:p>
        </p:txBody>
      </p:sp>
    </p:spTree>
    <p:extLst>
      <p:ext uri="{BB962C8B-B14F-4D97-AF65-F5344CB8AC3E}">
        <p14:creationId xmlns:p14="http://schemas.microsoft.com/office/powerpoint/2010/main" val="1196825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área sob a curva ROC é uma medida da qualidade do classificador.</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73</a:t>
            </a:fld>
            <a:endParaRPr lang="pt-BR"/>
          </a:p>
        </p:txBody>
      </p:sp>
    </p:spTree>
    <p:extLst>
      <p:ext uri="{BB962C8B-B14F-4D97-AF65-F5344CB8AC3E}">
        <p14:creationId xmlns:p14="http://schemas.microsoft.com/office/powerpoint/2010/main" val="2188612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ClassificationMetrics.ipynb</a:t>
            </a:r>
          </a:p>
        </p:txBody>
      </p:sp>
      <p:sp>
        <p:nvSpPr>
          <p:cNvPr id="4" name="Slide Number Placeholder 3"/>
          <p:cNvSpPr>
            <a:spLocks noGrp="1"/>
          </p:cNvSpPr>
          <p:nvPr>
            <p:ph type="sldNum" sz="quarter" idx="10"/>
          </p:nvPr>
        </p:nvSpPr>
        <p:spPr/>
        <p:txBody>
          <a:bodyPr/>
          <a:lstStyle/>
          <a:p>
            <a:fld id="{F430A2A4-8C14-4B1A-AD48-7B6401078BF7}" type="slidenum">
              <a:rPr lang="pt-BR" smtClean="0"/>
              <a:t>74</a:t>
            </a:fld>
            <a:endParaRPr lang="pt-BR"/>
          </a:p>
        </p:txBody>
      </p:sp>
    </p:spTree>
    <p:extLst>
      <p:ext uri="{BB962C8B-B14F-4D97-AF65-F5344CB8AC3E}">
        <p14:creationId xmlns:p14="http://schemas.microsoft.com/office/powerpoint/2010/main" val="1918916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O termo </a:t>
                </a:r>
                <a14:m>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é chamado de </a:t>
                </a:r>
                <a:r>
                  <a:rPr lang="pt-BR" b="1" i="1" dirty="0" smtClean="0"/>
                  <a:t>probabilidade a posteriori</a:t>
                </a:r>
                <a:endParaRPr lang="pt-BR" b="1" i="1" dirty="0"/>
              </a:p>
            </p:txBody>
          </p:sp>
        </mc:Choice>
        <mc:Fallback xmlns="">
          <p:sp>
            <p:nvSpPr>
              <p:cNvPr id="3" name="Notes Placeholder 2"/>
              <p:cNvSpPr>
                <a:spLocks noGrp="1"/>
              </p:cNvSpPr>
              <p:nvPr>
                <p:ph type="body" idx="1"/>
              </p:nvPr>
            </p:nvSpPr>
            <p:spPr/>
            <p:txBody>
              <a:bodyPr/>
              <a:lstStyle/>
              <a:p>
                <a:r>
                  <a:rPr lang="pt-BR" dirty="0" smtClean="0"/>
                  <a:t>O termo </a:t>
                </a:r>
                <a:r>
                  <a:rPr lang="pt-BR" i="0" smtClean="0">
                    <a:latin typeface="Cambria Math" panose="02040503050406030204" pitchFamily="18" charset="0"/>
                  </a:rPr>
                  <a:t>𝑃</a:t>
                </a:r>
                <a:r>
                  <a:rPr lang="pt-BR" i="0">
                    <a:latin typeface="Cambria Math" panose="02040503050406030204" pitchFamily="18" charset="0"/>
                  </a:rPr>
                  <a:t>(𝐶_𝑖 |</a:t>
                </a:r>
                <a:r>
                  <a:rPr lang="pt-BR" b="1" i="0">
                    <a:latin typeface="Cambria Math" panose="02040503050406030204" pitchFamily="18" charset="0"/>
                  </a:rPr>
                  <a:t>𝒙)</a:t>
                </a:r>
                <a:r>
                  <a:rPr lang="pt-BR" dirty="0" smtClean="0"/>
                  <a:t> é chamado de </a:t>
                </a:r>
                <a:r>
                  <a:rPr lang="pt-BR" b="1" i="1" dirty="0" smtClean="0"/>
                  <a:t>probabilidade a posteriori</a:t>
                </a:r>
                <a:endParaRPr lang="pt-BR" b="1" i="1"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147530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6053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Podemos concluir que se o resultado do teste do indivíduo for positivo, ele possui aproximadamente 43% (0.429) de chance de ter a doença</a:t>
            </a:r>
            <a:r>
              <a:rPr lang="pt-BR" sz="1200" b="0" i="0" kern="1200" baseline="0" dirty="0" smtClean="0">
                <a:solidFill>
                  <a:schemeClr val="tx1"/>
                </a:solidFill>
                <a:effectLst/>
                <a:latin typeface="+mn-lt"/>
                <a:ea typeface="+mn-ea"/>
                <a:cs typeface="+mn-cs"/>
              </a:rPr>
              <a:t> e que a chance dele não ter a doença mesmo tendo um teste positivo é de aproximadamente 57% (0.571).</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45078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nome naive (ingênuo em português) é usado porque assume que os atributos do modelo são independentes uns dos outros. Ou seja, a alteração do valor de um atributo, não influencia diretamente ou altera o valor de qualquer um dos outros atributos usados no algoritmo.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 independência</a:t>
            </a:r>
            <a:r>
              <a:rPr lang="pt-BR" sz="1200" b="0" i="0" kern="1200" baseline="0" dirty="0" smtClean="0">
                <a:solidFill>
                  <a:schemeClr val="tx1"/>
                </a:solidFill>
                <a:effectLst/>
                <a:latin typeface="+mn-lt"/>
                <a:ea typeface="+mn-ea"/>
                <a:cs typeface="+mn-cs"/>
              </a:rPr>
              <a:t> dos atributos </a:t>
            </a:r>
            <a:r>
              <a:rPr lang="pt-BR" sz="1200" b="0" i="0" kern="1200" dirty="0" smtClean="0">
                <a:solidFill>
                  <a:schemeClr val="tx1"/>
                </a:solidFill>
                <a:effectLst/>
                <a:latin typeface="+mn-lt"/>
                <a:ea typeface="+mn-ea"/>
                <a:cs typeface="+mn-cs"/>
              </a:rPr>
              <a:t>geralmente não é verdadeira em problemas do mundo real, onde os atributos podem ter relacionamentos complexos.</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Teoria</a:t>
            </a:r>
            <a:r>
              <a:rPr lang="pt-BR" baseline="0" dirty="0" smtClean="0"/>
              <a:t> é</a:t>
            </a:r>
            <a:r>
              <a:rPr lang="pt-BR" dirty="0" smtClean="0"/>
              <a:t> baseada nos trabalhos do Reverendo Thomas Bayes (1702 a 1761).</a:t>
            </a:r>
          </a:p>
          <a:p>
            <a:endParaRPr lang="pt-BR" dirty="0" smtClean="0"/>
          </a:p>
          <a:p>
            <a:r>
              <a:rPr lang="pt-BR" dirty="0" smtClean="0"/>
              <a:t>Embora a independencia dos atributos possa parecer uma suposição</a:t>
            </a:r>
            <a:r>
              <a:rPr lang="pt-BR" baseline="0" dirty="0" smtClean="0"/>
              <a:t> </a:t>
            </a:r>
            <a:r>
              <a:rPr lang="pt-BR" dirty="0" smtClean="0"/>
              <a:t>excessivamente simplista (ingênua) em relação</a:t>
            </a:r>
            <a:r>
              <a:rPr lang="pt-BR" baseline="0" dirty="0" smtClean="0"/>
              <a:t> </a:t>
            </a:r>
            <a:r>
              <a:rPr lang="pt-BR" dirty="0" smtClean="0"/>
              <a:t>aos dados, na prática, o classificador naive Bayes é competitivo com técnicas mais sofisticadas e possui suporte teórico para sua eficácia [1].</a:t>
            </a:r>
          </a:p>
          <a:p>
            <a:endParaRPr lang="pt-BR" dirty="0" smtClean="0"/>
          </a:p>
          <a:p>
            <a:r>
              <a:rPr lang="pt-BR" dirty="0" smtClean="0"/>
              <a:t>As aplicações típicas incluem filtragem de spam [2], classificação de documentos, previsão de sentimentos [3], etc. </a:t>
            </a:r>
          </a:p>
          <a:p>
            <a:endParaRPr lang="pt-BR" dirty="0" smtClean="0"/>
          </a:p>
          <a:p>
            <a:r>
              <a:rPr lang="pt-BR" sz="1200" b="1" i="0" kern="1200" dirty="0" smtClean="0">
                <a:solidFill>
                  <a:schemeClr val="tx1"/>
                </a:solidFill>
                <a:effectLst/>
                <a:latin typeface="+mn-lt"/>
                <a:ea typeface="+mn-ea"/>
                <a:cs typeface="+mn-cs"/>
              </a:rPr>
              <a:t>Classificação de textos/Filtragem de spam/Análise de sentimento:</a:t>
            </a:r>
            <a:r>
              <a:rPr lang="pt-BR" sz="1200" b="0" i="0" kern="1200" dirty="0" smtClean="0">
                <a:solidFill>
                  <a:schemeClr val="tx1"/>
                </a:solidFill>
                <a:effectLst/>
                <a:latin typeface="+mn-lt"/>
                <a:ea typeface="+mn-ea"/>
                <a:cs typeface="+mn-cs"/>
              </a:rPr>
              <a:t> classificadores Naive Bayes utilizados principalmente em classificação de textos (devido a um melhor resultado em problemas de classes múltiplas e regra de independência) têm maior taxa de sucesso em comparação com outros algoritmos. Como resultado, é amplamente utilizado na filtragem de spam (identificar spam) e Análise de Sentimento (em análise de mídia social, para identificar sentimentos positivos e negativos dos clientes,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identificar se o usuário está feliz ou triste ao publicar determinado texto)</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References</a:t>
            </a:r>
            <a:r>
              <a:rPr lang="pt-BR" sz="1200" b="0" i="0"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[1]</a:t>
            </a:r>
            <a:r>
              <a:rPr lang="pt-BR"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Zhang, H. (2004). The Optimality of Naive Bayes. </a:t>
            </a:r>
            <a:r>
              <a:rPr lang="en-US" sz="1200" b="0" i="1" kern="1200" dirty="0" smtClean="0">
                <a:solidFill>
                  <a:schemeClr val="tx1"/>
                </a:solidFill>
                <a:effectLst/>
                <a:latin typeface="+mn-lt"/>
                <a:ea typeface="+mn-ea"/>
                <a:cs typeface="+mn-cs"/>
              </a:rPr>
              <a:t>American Association for Artificial Intelligence</a:t>
            </a:r>
            <a:r>
              <a:rPr lang="en-US" sz="1200" b="0" i="0" kern="1200" dirty="0" smtClean="0">
                <a:solidFill>
                  <a:schemeClr val="tx1"/>
                </a:solidFill>
                <a:effectLst/>
                <a:latin typeface="+mn-lt"/>
                <a:ea typeface="+mn-ea"/>
                <a:cs typeface="+mn-cs"/>
              </a:rPr>
              <a:t>, 1-6.</a:t>
            </a:r>
          </a:p>
          <a:p>
            <a:r>
              <a:rPr lang="en-US" sz="1200" b="0" i="0" kern="1200" dirty="0" smtClean="0">
                <a:solidFill>
                  <a:schemeClr val="tx1"/>
                </a:solidFill>
                <a:effectLst/>
                <a:latin typeface="+mn-lt"/>
                <a:ea typeface="+mn-ea"/>
                <a:cs typeface="+mn-cs"/>
              </a:rPr>
              <a:t>[2] </a:t>
            </a:r>
            <a:r>
              <a:rPr lang="en-US" sz="1200" b="0" i="0" kern="1200" dirty="0" err="1" smtClean="0">
                <a:solidFill>
                  <a:schemeClr val="tx1"/>
                </a:solidFill>
                <a:effectLst/>
                <a:latin typeface="+mn-lt"/>
                <a:ea typeface="+mn-ea"/>
                <a:cs typeface="+mn-cs"/>
              </a:rPr>
              <a:t>Samahi</a:t>
            </a:r>
            <a:r>
              <a:rPr lang="en-US" sz="1200" b="0" i="0" kern="1200" dirty="0" smtClean="0">
                <a:solidFill>
                  <a:schemeClr val="tx1"/>
                </a:solidFill>
                <a:effectLst/>
                <a:latin typeface="+mn-lt"/>
                <a:ea typeface="+mn-ea"/>
                <a:cs typeface="+mn-cs"/>
              </a:rPr>
              <a:t>, M. (1998). A Bayesian approach to filtering junk e-mail. </a:t>
            </a:r>
            <a:r>
              <a:rPr lang="en-US" sz="1200" b="0" i="1" kern="1200" dirty="0" smtClean="0">
                <a:solidFill>
                  <a:schemeClr val="tx1"/>
                </a:solidFill>
                <a:effectLst/>
                <a:latin typeface="+mn-lt"/>
                <a:ea typeface="+mn-ea"/>
                <a:cs typeface="+mn-cs"/>
              </a:rPr>
              <a:t>AAAI'98 Workshop on Learning for Text Categorization</a:t>
            </a:r>
            <a:r>
              <a:rPr lang="en-US" sz="1200" b="0" i="0" kern="1200" dirty="0" smtClean="0">
                <a:solidFill>
                  <a:schemeClr val="tx1"/>
                </a:solidFill>
                <a:effectLst/>
                <a:latin typeface="+mn-lt"/>
                <a:ea typeface="+mn-ea"/>
                <a:cs typeface="+mn-cs"/>
              </a:rPr>
              <a:t>, 1-8.</a:t>
            </a:r>
          </a:p>
          <a:p>
            <a:r>
              <a:rPr lang="en-US" sz="1200" b="0" i="0" kern="1200" dirty="0" smtClean="0">
                <a:solidFill>
                  <a:schemeClr val="tx1"/>
                </a:solidFill>
                <a:effectLst/>
                <a:latin typeface="+mn-lt"/>
                <a:ea typeface="+mn-ea"/>
                <a:cs typeface="+mn-cs"/>
              </a:rPr>
              <a:t>[3] </a:t>
            </a:r>
            <a:r>
              <a:rPr lang="en-US" sz="1200" b="0" i="0" kern="1200" dirty="0" err="1" smtClean="0">
                <a:solidFill>
                  <a:schemeClr val="tx1"/>
                </a:solidFill>
                <a:effectLst/>
                <a:latin typeface="+mn-lt"/>
                <a:ea typeface="+mn-ea"/>
                <a:cs typeface="+mn-cs"/>
              </a:rPr>
              <a:t>Choudhary</a:t>
            </a:r>
            <a:r>
              <a:rPr lang="en-US" sz="1200" b="0" i="0" kern="1200" dirty="0" smtClean="0">
                <a:solidFill>
                  <a:schemeClr val="tx1"/>
                </a:solidFill>
                <a:effectLst/>
                <a:latin typeface="+mn-lt"/>
                <a:ea typeface="+mn-ea"/>
                <a:cs typeface="+mn-cs"/>
              </a:rPr>
              <a:t>, V. (2013). Vocal Emotion Recognition Using Naive Bayes Classifier. </a:t>
            </a:r>
            <a:r>
              <a:rPr lang="en-US" sz="1200" b="0" i="1" kern="1200" dirty="0" smtClean="0">
                <a:solidFill>
                  <a:schemeClr val="tx1"/>
                </a:solidFill>
                <a:effectLst/>
                <a:latin typeface="+mn-lt"/>
                <a:ea typeface="+mn-ea"/>
                <a:cs typeface="+mn-cs"/>
              </a:rPr>
              <a:t>Procession of International Conference on Advances in Computer Science, AETACS</a:t>
            </a:r>
            <a:r>
              <a:rPr lang="en-US" sz="1200" b="0" i="0" kern="1200" dirty="0" smtClean="0">
                <a:solidFill>
                  <a:schemeClr val="tx1"/>
                </a:solidFill>
                <a:effectLst/>
                <a:latin typeface="+mn-lt"/>
                <a:ea typeface="+mn-ea"/>
                <a:cs typeface="+mn-cs"/>
              </a:rPr>
              <a:t>, 378-382.</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17973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Devido à suposição de independência, os classificadores naive</a:t>
            </a:r>
            <a:r>
              <a:rPr lang="pt-BR" baseline="0" dirty="0" smtClean="0"/>
              <a:t> </a:t>
            </a:r>
            <a:r>
              <a:rPr lang="pt-BR" dirty="0" smtClean="0"/>
              <a:t>Bayes são altamente escaláveis e podem aprender rapidamente a usar atributos de alta dimensão com dados limitados de treinamento. Isso é útil para muitos conjuntos de dados do mundo real, onde a quantidade de dados é pequena em comparação com o número de atributos.</a:t>
            </a:r>
          </a:p>
          <a:p>
            <a:endParaRPr lang="pt-BR" dirty="0" smtClean="0"/>
          </a:p>
          <a:p>
            <a:r>
              <a:rPr lang="pt-BR" dirty="0" smtClean="0"/>
              <a:t>Como determinar a classe mais provável para um exemplo/amostra, </a:t>
            </a:r>
            <a:r>
              <a:rPr lang="pt-BR" b="1" dirty="0" smtClean="0"/>
              <a:t>x</a:t>
            </a:r>
            <a:r>
              <a:rPr lang="pt-BR" dirty="0" smtClean="0"/>
              <a:t> = [x1,x2,...,xK]^T,</a:t>
            </a:r>
            <a:r>
              <a:rPr lang="pt-BR" baseline="0" dirty="0" smtClean="0"/>
              <a:t> </a:t>
            </a:r>
            <a:r>
              <a:rPr lang="pt-BR" dirty="0" smtClean="0"/>
              <a:t>consiste em calcular o produto de K + 1</a:t>
            </a:r>
            <a:r>
              <a:rPr lang="pt-BR" baseline="0" dirty="0" smtClean="0"/>
              <a:t> </a:t>
            </a:r>
            <a:r>
              <a:rPr lang="pt-BR" dirty="0" smtClean="0"/>
              <a:t>fatores Q vezes, a notação big-O para a complexidade da classificação em tempo de execução é O(KQ).</a:t>
            </a:r>
            <a:r>
              <a:rPr lang="pt-BR" baseline="0" dirty="0" smtClean="0"/>
              <a:t> </a:t>
            </a:r>
            <a:r>
              <a:rPr lang="pt-BR" dirty="0" smtClean="0"/>
              <a:t>Isso é computacionalmente muito eficiente e</a:t>
            </a:r>
            <a:r>
              <a:rPr lang="pt-BR" baseline="0" dirty="0" smtClean="0"/>
              <a:t> garante ao classificaro naive</a:t>
            </a:r>
            <a:r>
              <a:rPr lang="pt-BR" dirty="0" smtClean="0"/>
              <a:t> Bayes sua alta escalabilidade, uma vez que o tempo de execução é escalado linearmente no número de atributos K e no número de classes Q. Isso é especialmente útil com</a:t>
            </a:r>
            <a:r>
              <a:rPr lang="pt-BR" baseline="0" dirty="0" smtClean="0"/>
              <a:t> </a:t>
            </a:r>
            <a:r>
              <a:rPr lang="pt-BR" dirty="0" smtClean="0"/>
              <a:t>dados apresentando altas dimensões</a:t>
            </a:r>
            <a:r>
              <a:rPr lang="pt-BR" baseline="0" dirty="0" smtClean="0"/>
              <a:t> (ou seja, K é grande)</a:t>
            </a:r>
            <a:r>
              <a:rPr lang="pt-BR" dirty="0" smtClean="0"/>
              <a:t>, como classificação de imagens de alta resolução, como, por exemplo, imagens de ressonância magnética [1].</a:t>
            </a:r>
          </a:p>
          <a:p>
            <a:endParaRPr lang="pt-BR" dirty="0" smtClean="0"/>
          </a:p>
          <a:p>
            <a:r>
              <a:rPr lang="pt-BR" dirty="0" smtClean="0"/>
              <a:t>Na prática, as probabilidades condicionais</a:t>
            </a:r>
            <a:r>
              <a:rPr lang="pt-BR" baseline="0" dirty="0" smtClean="0"/>
              <a:t> dos atributos</a:t>
            </a:r>
            <a:r>
              <a:rPr lang="pt-BR" dirty="0" smtClean="0"/>
              <a:t> de</a:t>
            </a:r>
            <a:r>
              <a:rPr lang="pt-BR" baseline="0" dirty="0" smtClean="0"/>
              <a:t> uma</a:t>
            </a:r>
            <a:r>
              <a:rPr lang="pt-BR" dirty="0" smtClean="0"/>
              <a:t> classe são geralmente modeladas usando-se o mesmo</a:t>
            </a:r>
            <a:r>
              <a:rPr lang="pt-BR" baseline="0" dirty="0" smtClean="0"/>
              <a:t> tipo </a:t>
            </a:r>
            <a:r>
              <a:rPr lang="pt-BR" dirty="0" smtClean="0"/>
              <a:t>de distribuição de probabilidade, como a distribuição binomial ou a distribuição Gaussiana.</a:t>
            </a:r>
          </a:p>
          <a:p>
            <a:endParaRPr lang="pt-BR" dirty="0" smtClean="0"/>
          </a:p>
          <a:p>
            <a:r>
              <a:rPr lang="pt-BR" dirty="0" smtClean="0"/>
              <a:t>Apesar de suas suposições aparentemente simplificadas, os classificadores naive de </a:t>
            </a:r>
            <a:r>
              <a:rPr lang="pt-BR" dirty="0" err="1" smtClean="0"/>
              <a:t>Bayes</a:t>
            </a:r>
            <a:r>
              <a:rPr lang="pt-BR" dirty="0" smtClean="0"/>
              <a:t> têm funcionado muito bem em muitas situações/aplicação do mundo real, sendo famosa sua aplicação em classificação de documentos e filtragem de spam. Eles exigem uma pequena quantidade de dados de treinamento para estimar os parâmetros necessários. (Para</a:t>
            </a:r>
            <a:r>
              <a:rPr lang="pt-BR" baseline="0" dirty="0" smtClean="0"/>
              <a:t> as</a:t>
            </a:r>
            <a:r>
              <a:rPr lang="pt-BR" dirty="0" smtClean="0"/>
              <a:t> razões teóricas pelas quais classificadores naive </a:t>
            </a:r>
            <a:r>
              <a:rPr lang="pt-BR" dirty="0" err="1" smtClean="0"/>
              <a:t>Bayes</a:t>
            </a:r>
            <a:r>
              <a:rPr lang="pt-BR" dirty="0" smtClean="0"/>
              <a:t> funcionam</a:t>
            </a:r>
            <a:r>
              <a:rPr lang="pt-BR" baseline="0" dirty="0" smtClean="0"/>
              <a:t> </a:t>
            </a:r>
            <a:r>
              <a:rPr lang="pt-BR" dirty="0" smtClean="0"/>
              <a:t>bem e em quais tipos de dados, consulte a referência</a:t>
            </a:r>
            <a:r>
              <a:rPr lang="pt-BR" baseline="0" dirty="0" smtClean="0"/>
              <a:t> [2]</a:t>
            </a:r>
            <a:r>
              <a:rPr lang="pt-BR" dirty="0" smtClean="0"/>
              <a:t> abaixo.)</a:t>
            </a:r>
          </a:p>
          <a:p>
            <a:endParaRPr lang="pt-BR" dirty="0" smtClean="0"/>
          </a:p>
          <a:p>
            <a:r>
              <a:rPr lang="pt-BR" b="1" dirty="0" smtClean="0"/>
              <a:t>Referencias</a:t>
            </a:r>
            <a:r>
              <a:rPr lang="pt-BR" dirty="0" smtClean="0"/>
              <a:t>:</a:t>
            </a:r>
          </a:p>
          <a:p>
            <a:r>
              <a:rPr lang="pt-BR" dirty="0" smtClean="0"/>
              <a:t>[1] </a:t>
            </a:r>
            <a:r>
              <a:rPr lang="en-US" sz="1200" b="0" i="0" kern="1200" dirty="0" smtClean="0">
                <a:solidFill>
                  <a:schemeClr val="tx1"/>
                </a:solidFill>
                <a:effectLst/>
                <a:latin typeface="+mn-lt"/>
                <a:ea typeface="+mn-ea"/>
                <a:cs typeface="+mn-cs"/>
              </a:rPr>
              <a:t>Al-</a:t>
            </a:r>
            <a:r>
              <a:rPr lang="en-US" sz="1200" b="0" i="0" kern="1200" dirty="0" err="1" smtClean="0">
                <a:solidFill>
                  <a:schemeClr val="tx1"/>
                </a:solidFill>
                <a:effectLst/>
                <a:latin typeface="+mn-lt"/>
                <a:ea typeface="+mn-ea"/>
                <a:cs typeface="+mn-cs"/>
              </a:rPr>
              <a:t>Aidaroos</a:t>
            </a:r>
            <a:r>
              <a:rPr lang="en-US" sz="1200" b="0" i="0" kern="1200" dirty="0" smtClean="0">
                <a:solidFill>
                  <a:schemeClr val="tx1"/>
                </a:solidFill>
                <a:effectLst/>
                <a:latin typeface="+mn-lt"/>
                <a:ea typeface="+mn-ea"/>
                <a:cs typeface="+mn-cs"/>
              </a:rPr>
              <a:t>, K. (2012). Medical Data Classification with Naive Bayes Approach. </a:t>
            </a:r>
            <a:r>
              <a:rPr lang="en-US" sz="1200" b="0" i="1" kern="1200" dirty="0" smtClean="0">
                <a:solidFill>
                  <a:schemeClr val="tx1"/>
                </a:solidFill>
                <a:effectLst/>
                <a:latin typeface="+mn-lt"/>
                <a:ea typeface="+mn-ea"/>
                <a:cs typeface="+mn-cs"/>
              </a:rPr>
              <a:t>Information Technology Journal</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1166-1174.</a:t>
            </a:r>
          </a:p>
          <a:p>
            <a:r>
              <a:rPr lang="en-US" sz="1200" b="0" i="0" kern="1200" dirty="0" smtClean="0">
                <a:solidFill>
                  <a:schemeClr val="tx1"/>
                </a:solidFill>
                <a:effectLst/>
                <a:latin typeface="+mn-lt"/>
                <a:ea typeface="+mn-ea"/>
                <a:cs typeface="+mn-cs"/>
              </a:rPr>
              <a:t>[2] H. Zhang (2004). The optimality of Naive Bayes. Proc. FLAIRS.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2947053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11/05/2021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11/05/2021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11/05/2021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11/05/2021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11/05/2021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11/05/2021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11/05/2021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11/05/2021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11/05/2021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11/05/2021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11/05/2021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11/05/2021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00.png"/><Relationship Id="rId4" Type="http://schemas.openxmlformats.org/officeDocument/2006/relationships/image" Target="../media/image2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26.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11.emf"/><Relationship Id="rId5" Type="http://schemas.openxmlformats.org/officeDocument/2006/relationships/image" Target="../media/image411.png"/><Relationship Id="rId10" Type="http://schemas.openxmlformats.org/officeDocument/2006/relationships/image" Target="../media/image10.emf"/><Relationship Id="rId4" Type="http://schemas.openxmlformats.org/officeDocument/2006/relationships/image" Target="../media/image400.png"/><Relationship Id="rId9" Type="http://schemas.openxmlformats.org/officeDocument/2006/relationships/image" Target="../media/image9.emf"/></Relationships>
</file>

<file path=ppt/slides/_rels/slide2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image" Target="../media/image58.emf"/></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image" Target="../media/image58.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621.pn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80.png"/><Relationship Id="rId3" Type="http://schemas.openxmlformats.org/officeDocument/2006/relationships/image" Target="../media/image730.png"/><Relationship Id="rId7" Type="http://schemas.openxmlformats.org/officeDocument/2006/relationships/image" Target="../media/image77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760.png"/><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831.png"/></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30.png"/></Relationships>
</file>

<file path=ppt/slides/_rels/slide79.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image" Target="../media/image700.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81.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7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1010.png"/><Relationship Id="rId4" Type="http://schemas.openxmlformats.org/officeDocument/2006/relationships/image" Target="../media/image1000.png"/></Relationships>
</file>

<file path=ppt/slides/_rels/slide85.xml.rels><?xml version="1.0" encoding="UTF-8" standalone="yes"?>
<Relationships xmlns="http://schemas.openxmlformats.org/package/2006/relationships"><Relationship Id="rId3" Type="http://schemas.openxmlformats.org/officeDocument/2006/relationships/image" Target="../media/image1050.png"/><Relationship Id="rId7" Type="http://schemas.openxmlformats.org/officeDocument/2006/relationships/image" Target="../media/image1090.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8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image" Target="../media/image110.png"/><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8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11.png"/><Relationship Id="rId21"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image" Target="../media/image110.png"/><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34.png"/><Relationship Id="rId5" Type="http://schemas.openxmlformats.org/officeDocument/2006/relationships/image" Target="../media/image119.png"/><Relationship Id="rId15" Type="http://schemas.openxmlformats.org/officeDocument/2006/relationships/image" Target="../media/image138.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18.png"/><Relationship Id="rId9" Type="http://schemas.openxmlformats.org/officeDocument/2006/relationships/image" Target="../media/image132.png"/><Relationship Id="rId14" Type="http://schemas.openxmlformats.org/officeDocument/2006/relationships/image" Target="../media/image137.png"/></Relationships>
</file>

<file path=ppt/slides/_rels/slide88.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18" Type="http://schemas.openxmlformats.org/officeDocument/2006/relationships/image" Target="../media/image158.png"/><Relationship Id="rId3" Type="http://schemas.openxmlformats.org/officeDocument/2006/relationships/image" Target="../media/image11.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7.png"/><Relationship Id="rId2" Type="http://schemas.openxmlformats.org/officeDocument/2006/relationships/image" Target="../media/image10.png"/><Relationship Id="rId16" Type="http://schemas.openxmlformats.org/officeDocument/2006/relationships/image" Target="../media/image156.png"/><Relationship Id="rId20"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10" Type="http://schemas.openxmlformats.org/officeDocument/2006/relationships/image" Target="../media/image150.png"/><Relationship Id="rId19" Type="http://schemas.openxmlformats.org/officeDocument/2006/relationships/image" Target="../media/image159.png"/><Relationship Id="rId4" Type="http://schemas.openxmlformats.org/officeDocument/2006/relationships/image" Target="../media/image12.png"/><Relationship Id="rId9" Type="http://schemas.openxmlformats.org/officeDocument/2006/relationships/image" Target="../media/image149.png"/><Relationship Id="rId14" Type="http://schemas.openxmlformats.org/officeDocument/2006/relationships/image" Target="../media/image154.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0.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Machine Learning:</a:t>
            </a:r>
            <a:r>
              <a:rPr lang="pt-BR" dirty="0"/>
              <a:t/>
            </a:r>
            <a:br>
              <a:rPr lang="pt-BR" dirty="0"/>
            </a:br>
            <a:r>
              <a:rPr lang="pt-BR" b="1" i="1" dirty="0" smtClean="0"/>
              <a:t>Classificação Linear</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Funções discriminates lineares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082764" cy="4788535"/>
              </a:xfrm>
            </p:spPr>
            <p:txBody>
              <a:bodyPr>
                <a:normAutofit fontScale="77500" lnSpcReduction="20000"/>
              </a:bodyPr>
              <a:lstStyle/>
              <a:p>
                <a:r>
                  <a:rPr lang="pt-BR" dirty="0" smtClean="0"/>
                  <a:t>Em geral, uma </a:t>
                </a:r>
                <a:r>
                  <a:rPr lang="pt-BR" b="1" i="1" dirty="0"/>
                  <a:t>função discriminante linear </a:t>
                </a:r>
                <a:r>
                  <a:rPr lang="pt-BR" dirty="0"/>
                  <a:t>pode ser escrita </a:t>
                </a:r>
                <a:r>
                  <a:rPr lang="pt-BR" dirty="0" smtClean="0"/>
                  <a:t>da seguinte forma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b="1" i="0" smtClean="0">
                          <a:latin typeface="Cambria Math" panose="02040503050406030204" pitchFamily="18" charset="0"/>
                        </a:rPr>
                        <m:t>,</m:t>
                      </m:r>
                    </m:oMath>
                  </m:oMathPara>
                </a14:m>
                <a:endParaRPr lang="pt-BR" dirty="0" smtClean="0"/>
              </a:p>
              <a:p>
                <a:pPr marL="0" indent="0">
                  <a:buNone/>
                </a:pPr>
                <a:r>
                  <a:rPr lang="pt-BR" dirty="0"/>
                  <a:t>q</a:t>
                </a:r>
                <a:r>
                  <a:rPr lang="pt-BR" dirty="0" smtClean="0"/>
                  <a:t>ue nada mais é do uma combinação linear dos pesos, assim como nós vimos na regressão linear.</a:t>
                </a:r>
              </a:p>
              <a:p>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também pode ser visto como um </a:t>
                </a:r>
                <a:r>
                  <a:rPr lang="pt-BR" b="1" i="1" dirty="0" smtClean="0"/>
                  <a:t>hiperplano</a:t>
                </a:r>
                <a:r>
                  <a:rPr lang="pt-BR" dirty="0" smtClean="0"/>
                  <a:t> que separa as classes. Um </a:t>
                </a:r>
                <a:r>
                  <a:rPr lang="pt-BR" b="1" i="1" dirty="0" smtClean="0"/>
                  <a:t>hiperplano</a:t>
                </a:r>
                <a:r>
                  <a:rPr lang="pt-BR" dirty="0" smtClean="0"/>
                  <a:t> pode ser 1 ponto em 1D, uma reta em 2D e um plano em 3D.</a:t>
                </a:r>
              </a:p>
              <a:p>
                <a:pPr lvl="1"/>
                <a:r>
                  <a:rPr lang="pt-BR" dirty="0" smtClean="0"/>
                  <a:t>O bias,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smtClean="0"/>
                  <a:t>, dá o deslocamento com relação à origem</a:t>
                </a:r>
              </a:p>
              <a:p>
                <a:pPr lvl="1"/>
                <a:r>
                  <a:rPr lang="pt-BR" dirty="0" smtClean="0"/>
                  <a:t>E os restante dos pesos determinam a orientação do </a:t>
                </a:r>
                <a:r>
                  <a:rPr lang="pt-BR" b="1" i="1" dirty="0" smtClean="0"/>
                  <a:t>hiperplano</a:t>
                </a:r>
                <a:r>
                  <a:rPr lang="pt-BR" dirty="0" smtClean="0"/>
                  <a:t>.</a:t>
                </a:r>
              </a:p>
              <a:p>
                <a:r>
                  <a:rPr lang="pt-BR" dirty="0" smtClean="0"/>
                  <a:t>A ideia aqui é encontrar os pesos da </a:t>
                </a:r>
                <a:r>
                  <a:rPr lang="pt-BR" b="1" i="1" dirty="0" smtClean="0"/>
                  <a:t>função discriminate </a:t>
                </a:r>
                <a:r>
                  <a:rPr lang="pt-BR" dirty="0" smtClean="0"/>
                  <a:t>de tal forma que</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a:latin typeface="Cambria Math" panose="02040503050406030204" pitchFamily="18" charset="0"/>
                                </a:rPr>
                                <m:t>1,  </m:t>
                              </m:r>
                              <m:r>
                                <a:rPr lang="pt-BR" b="0" i="1" smtClean="0">
                                  <a:latin typeface="Cambria Math" panose="02040503050406030204" pitchFamily="18" charset="0"/>
                                </a:rPr>
                                <m:t>                        </m:t>
                              </m:r>
                              <m:r>
                                <a:rPr lang="pt-BR" b="0"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b="0" i="1">
                                  <a:latin typeface="Cambria Math" panose="02040503050406030204" pitchFamily="18" charset="0"/>
                                </a:rPr>
                                <m:t>0</m:t>
                              </m:r>
                            </m:e>
                            <m:e>
                              <m:r>
                                <a:rPr lang="pt-BR" b="0" i="1">
                                  <a:latin typeface="Cambria Math" panose="02040503050406030204" pitchFamily="18" charset="0"/>
                                </a:rPr>
                                <m:t>&amp;</m:t>
                              </m:r>
                              <m:r>
                                <a:rPr lang="pt-BR" b="0" i="1" smtClean="0">
                                  <a:latin typeface="Cambria Math" panose="02040503050406030204" pitchFamily="18" charset="0"/>
                                </a:rPr>
                                <m:t>2</m:t>
                              </m:r>
                              <m:r>
                                <a:rPr lang="pt-BR" b="0" i="1">
                                  <a:latin typeface="Cambria Math" panose="02040503050406030204" pitchFamily="18" charset="0"/>
                                </a:rPr>
                                <m:t>,  </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i="1">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&gt;0</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oMath>
                  </m:oMathPara>
                </a14:m>
                <a:endParaRPr lang="pt-BR" dirty="0" smtClean="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082764" cy="4788535"/>
              </a:xfrm>
              <a:blipFill rotWithShape="0">
                <a:blip r:embed="rId3"/>
                <a:stretch>
                  <a:fillRect l="-981" t="-2545" r="-830"/>
                </a:stretch>
              </a:blipFill>
            </p:spPr>
            <p:txBody>
              <a:bodyPr/>
              <a:lstStyle/>
              <a:p>
                <a:r>
                  <a:rPr lang="pt-BR">
                    <a:noFill/>
                  </a:rPr>
                  <a:t> </a:t>
                </a:r>
              </a:p>
            </p:txBody>
          </p:sp>
        </mc:Fallback>
      </mc:AlternateContent>
      <p:cxnSp>
        <p:nvCxnSpPr>
          <p:cNvPr id="4" name="Straight Arrow Connector 3"/>
          <p:cNvCxnSpPr/>
          <p:nvPr/>
        </p:nvCxnSpPr>
        <p:spPr>
          <a:xfrm flipV="1">
            <a:off x="9051237" y="2580676"/>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9038537" y="4589780"/>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318544" y="41372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10373253" y="29403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Connector 7"/>
          <p:cNvCxnSpPr/>
          <p:nvPr/>
        </p:nvCxnSpPr>
        <p:spPr>
          <a:xfrm>
            <a:off x="9050020" y="2781638"/>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9245161" y="38631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9547366" y="39404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9767514" y="41286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9568651" y="42536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9403994" y="36100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9709509" y="36787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10525653" y="30927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10239903" y="3175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10458978" y="341449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9811409" y="299011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10064340" y="27752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9977497" y="324939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10678053" y="3245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10108413" y="414623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10108413" y="4146230"/>
                <a:ext cx="52116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0841990" y="3672069"/>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10841990" y="3672069"/>
                <a:ext cx="515206" cy="40011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1610971" y="4424680"/>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11610971" y="4424680"/>
                <a:ext cx="787400"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657537" y="21917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8657537" y="2191779"/>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323987" y="4664327"/>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9323987" y="4664327"/>
                <a:ext cx="1136850" cy="369332"/>
              </a:xfrm>
              <a:prstGeom prst="rect">
                <a:avLst/>
              </a:prstGeom>
              <a:blipFill rotWithShape="0">
                <a:blip r:embed="rId8"/>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9724172" y="2275647"/>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9" name="Rectangle 28"/>
              <p:cNvSpPr>
                <a:spLocks noRot="1" noChangeAspect="1" noMove="1" noResize="1" noEditPoints="1" noAdjustHandles="1" noChangeArrowheads="1" noChangeShapeType="1" noTextEdit="1"/>
              </p:cNvSpPr>
              <p:nvPr/>
            </p:nvSpPr>
            <p:spPr>
              <a:xfrm>
                <a:off x="9724172" y="2275647"/>
                <a:ext cx="1136850" cy="369332"/>
              </a:xfrm>
              <a:prstGeom prst="rect">
                <a:avLst/>
              </a:prstGeom>
              <a:blipFill rotWithShape="0">
                <a:blip r:embed="rId9"/>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0720558" y="5107382"/>
                <a:ext cx="1273415" cy="923330"/>
              </a:xfrm>
              <a:prstGeom prst="rect">
                <a:avLst/>
              </a:prstGeom>
            </p:spPr>
            <p:txBody>
              <a:bodyPr wrap="square">
                <a:spAutoFit/>
              </a:bodyPr>
              <a:lstStyle/>
              <a:p>
                <a:pPr algn="ctr"/>
                <a:r>
                  <a:rPr lang="pt-BR" dirty="0"/>
                  <a:t>f</a:t>
                </a:r>
                <a:r>
                  <a:rPr lang="pt-BR" b="0" dirty="0" smtClean="0"/>
                  <a:t>ronteira 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30" name="Rectangle 29"/>
              <p:cNvSpPr>
                <a:spLocks noRot="1" noChangeAspect="1" noMove="1" noResize="1" noEditPoints="1" noAdjustHandles="1" noChangeArrowheads="1" noChangeShapeType="1" noTextEdit="1"/>
              </p:cNvSpPr>
              <p:nvPr/>
            </p:nvSpPr>
            <p:spPr>
              <a:xfrm>
                <a:off x="10720558" y="5107382"/>
                <a:ext cx="1273415" cy="923330"/>
              </a:xfrm>
              <a:prstGeom prst="rect">
                <a:avLst/>
              </a:prstGeom>
              <a:blipFill rotWithShape="0">
                <a:blip r:embed="rId10"/>
                <a:stretch>
                  <a:fillRect l="-2871" t="-3974" r="-5742" b="-1987"/>
                </a:stretch>
              </a:blipFill>
            </p:spPr>
            <p:txBody>
              <a:bodyPr/>
              <a:lstStyle/>
              <a:p>
                <a:r>
                  <a:rPr lang="pt-BR">
                    <a:noFill/>
                  </a:rPr>
                  <a:t> </a:t>
                </a:r>
              </a:p>
            </p:txBody>
          </p:sp>
        </mc:Fallback>
      </mc:AlternateContent>
      <p:cxnSp>
        <p:nvCxnSpPr>
          <p:cNvPr id="32" name="Curved Connector 31"/>
          <p:cNvCxnSpPr>
            <a:endCxn id="30" idx="0"/>
          </p:cNvCxnSpPr>
          <p:nvPr/>
        </p:nvCxnSpPr>
        <p:spPr>
          <a:xfrm rot="16200000" flipH="1">
            <a:off x="10887633" y="4637749"/>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201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4453" y="164897"/>
                <a:ext cx="11353800" cy="1325563"/>
              </a:xfrm>
            </p:spPr>
            <p:txBody>
              <a:bodyPr/>
              <a:lstStyle/>
              <a:p>
                <a:r>
                  <a:rPr lang="pt-BR" dirty="0" smtClean="0"/>
                  <a:t>Exemplo: Encontrar a 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4453" y="164897"/>
                <a:ext cx="11353800" cy="1325563"/>
              </a:xfrm>
              <a:blipFill rotWithShape="0">
                <a:blip r:embed="rId2"/>
                <a:stretch>
                  <a:fillRect l="-220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922519"/>
                <a:ext cx="10515600" cy="1254443"/>
              </a:xfrm>
            </p:spPr>
            <p:txBody>
              <a:bodyPr/>
              <a:lstStyle/>
              <a:p>
                <a:r>
                  <a:rPr lang="pt-BR" dirty="0" smtClean="0"/>
                  <a:t>Dada a seguinte função discriminante: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endParaRPr lang="pt-BR" dirty="0" smtClean="0"/>
              </a:p>
              <a:p>
                <a:r>
                  <a:rPr lang="pt-BR" dirty="0" smtClean="0"/>
                  <a:t>Encontre os pesos e as regiões de decisão.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922519"/>
                <a:ext cx="10515600" cy="1254443"/>
              </a:xfrm>
              <a:blipFill rotWithShape="0">
                <a:blip r:embed="rId3"/>
                <a:stretch>
                  <a:fillRect l="-1043" t="-7767"/>
                </a:stretch>
              </a:blipFill>
            </p:spPr>
            <p:txBody>
              <a:bodyPr/>
              <a:lstStyle/>
              <a:p>
                <a:r>
                  <a:rPr lang="pt-BR">
                    <a:noFill/>
                  </a:rPr>
                  <a:t> </a:t>
                </a:r>
              </a:p>
            </p:txBody>
          </p:sp>
        </mc:Fallback>
      </mc:AlternateContent>
      <p:sp>
        <p:nvSpPr>
          <p:cNvPr id="6" name="Oval 5"/>
          <p:cNvSpPr/>
          <p:nvPr/>
        </p:nvSpPr>
        <p:spPr>
          <a:xfrm>
            <a:off x="5398404" y="290090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305099" y="255424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5689347" y="26519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535745" y="2230041"/>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417468" y="213423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325581" y="3170236"/>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970773" y="230769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659487" y="387343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268346" y="354733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38153" y="389489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865128" y="339083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6088948" y="30359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6088892" y="37607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6850107" y="3195866"/>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850107" y="3195866"/>
                <a:ext cx="662657" cy="50599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720241" y="1527875"/>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5720241" y="1527875"/>
                <a:ext cx="655076" cy="505993"/>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254594" y="3212581"/>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7254594" y="3212581"/>
                <a:ext cx="1300774" cy="46707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6140461" y="1526710"/>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6140461" y="1526710"/>
                <a:ext cx="1300774" cy="467070"/>
              </a:xfrm>
              <a:prstGeom prst="rect">
                <a:avLst/>
              </a:prstGeom>
              <a:blipFill rotWithShape="0">
                <a:blip r:embed="rId8"/>
                <a:stretch>
                  <a:fillRect/>
                </a:stretch>
              </a:blipFill>
            </p:spPr>
            <p:txBody>
              <a:bodyPr/>
              <a:lstStyle/>
              <a:p>
                <a:r>
                  <a:rPr lang="pt-BR">
                    <a:noFill/>
                  </a:rPr>
                  <a:t> </a:t>
                </a:r>
              </a:p>
            </p:txBody>
          </p:sp>
        </mc:Fallback>
      </mc:AlternateContent>
      <p:sp>
        <p:nvSpPr>
          <p:cNvPr id="36" name="Rectangle 35"/>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Straight Arrow Connector 36"/>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47" name="Straight Connector 46"/>
          <p:cNvCxnSpPr/>
          <p:nvPr/>
        </p:nvCxnSpPr>
        <p:spPr>
          <a:xfrm flipV="1">
            <a:off x="5251694" y="2065591"/>
            <a:ext cx="1627631" cy="1621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74370" y="4180493"/>
            <a:ext cx="334672" cy="350302"/>
          </a:xfrm>
          <a:prstGeom prst="rect">
            <a:avLst/>
          </a:prstGeom>
          <a:noFill/>
        </p:spPr>
        <p:txBody>
          <a:bodyPr wrap="none" rtlCol="0">
            <a:spAutoFit/>
          </a:bodyPr>
          <a:lstStyle/>
          <a:p>
            <a:r>
              <a:rPr lang="pt-BR" sz="1200" dirty="0" smtClean="0"/>
              <a:t>0</a:t>
            </a:r>
            <a:endParaRPr lang="pt-BR" sz="1200" dirty="0"/>
          </a:p>
        </p:txBody>
      </p:sp>
      <p:sp>
        <p:nvSpPr>
          <p:cNvPr id="49" name="TextBox 48"/>
          <p:cNvSpPr txBox="1"/>
          <p:nvPr/>
        </p:nvSpPr>
        <p:spPr>
          <a:xfrm>
            <a:off x="5024915" y="3544589"/>
            <a:ext cx="334672" cy="350302"/>
          </a:xfrm>
          <a:prstGeom prst="rect">
            <a:avLst/>
          </a:prstGeom>
          <a:noFill/>
        </p:spPr>
        <p:txBody>
          <a:bodyPr wrap="none" rtlCol="0">
            <a:spAutoFit/>
          </a:bodyPr>
          <a:lstStyle/>
          <a:p>
            <a:r>
              <a:rPr lang="pt-BR" sz="1200" dirty="0" smtClean="0"/>
              <a:t>1</a:t>
            </a:r>
            <a:endParaRPr lang="pt-BR" sz="1200" dirty="0"/>
          </a:p>
        </p:txBody>
      </p:sp>
      <p:sp>
        <p:nvSpPr>
          <p:cNvPr id="50" name="TextBox 49"/>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51" name="TextBox 50"/>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52" name="TextBox 51"/>
          <p:cNvSpPr txBox="1"/>
          <p:nvPr/>
        </p:nvSpPr>
        <p:spPr>
          <a:xfrm>
            <a:off x="5025998" y="1946408"/>
            <a:ext cx="334672" cy="350302"/>
          </a:xfrm>
          <a:prstGeom prst="rect">
            <a:avLst/>
          </a:prstGeom>
          <a:noFill/>
        </p:spPr>
        <p:txBody>
          <a:bodyPr wrap="none" rtlCol="0">
            <a:spAutoFit/>
          </a:bodyPr>
          <a:lstStyle/>
          <a:p>
            <a:r>
              <a:rPr lang="pt-BR" sz="1200" dirty="0" smtClean="0"/>
              <a:t>4</a:t>
            </a:r>
            <a:endParaRPr lang="pt-BR" sz="1200" dirty="0"/>
          </a:p>
        </p:txBody>
      </p:sp>
      <p:sp>
        <p:nvSpPr>
          <p:cNvPr id="53" name="TextBox 52"/>
          <p:cNvSpPr txBox="1"/>
          <p:nvPr/>
        </p:nvSpPr>
        <p:spPr>
          <a:xfrm>
            <a:off x="5663911" y="4194402"/>
            <a:ext cx="334672" cy="350302"/>
          </a:xfrm>
          <a:prstGeom prst="rect">
            <a:avLst/>
          </a:prstGeom>
          <a:noFill/>
        </p:spPr>
        <p:txBody>
          <a:bodyPr wrap="none" rtlCol="0">
            <a:spAutoFit/>
          </a:bodyPr>
          <a:lstStyle/>
          <a:p>
            <a:r>
              <a:rPr lang="pt-BR" sz="1200" dirty="0" smtClean="0"/>
              <a:t>1</a:t>
            </a:r>
            <a:endParaRPr lang="pt-BR" sz="1200" dirty="0"/>
          </a:p>
        </p:txBody>
      </p:sp>
      <p:sp>
        <p:nvSpPr>
          <p:cNvPr id="54" name="TextBox 53"/>
          <p:cNvSpPr txBox="1"/>
          <p:nvPr/>
        </p:nvSpPr>
        <p:spPr>
          <a:xfrm>
            <a:off x="6204000" y="4193465"/>
            <a:ext cx="334672" cy="350302"/>
          </a:xfrm>
          <a:prstGeom prst="rect">
            <a:avLst/>
          </a:prstGeom>
          <a:noFill/>
        </p:spPr>
        <p:txBody>
          <a:bodyPr wrap="none" rtlCol="0">
            <a:spAutoFit/>
          </a:bodyPr>
          <a:lstStyle/>
          <a:p>
            <a:r>
              <a:rPr lang="pt-BR" sz="1200" dirty="0" smtClean="0"/>
              <a:t>2</a:t>
            </a:r>
            <a:endParaRPr lang="pt-BR" sz="1200" dirty="0"/>
          </a:p>
        </p:txBody>
      </p:sp>
      <p:sp>
        <p:nvSpPr>
          <p:cNvPr id="55" name="TextBox 54"/>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56" name="TextBox 55"/>
          <p:cNvSpPr txBox="1"/>
          <p:nvPr/>
        </p:nvSpPr>
        <p:spPr>
          <a:xfrm>
            <a:off x="7277932" y="4193465"/>
            <a:ext cx="334672" cy="350302"/>
          </a:xfrm>
          <a:prstGeom prst="rect">
            <a:avLst/>
          </a:prstGeom>
          <a:noFill/>
        </p:spPr>
        <p:txBody>
          <a:bodyPr wrap="none" rtlCol="0">
            <a:spAutoFit/>
          </a:bodyPr>
          <a:lstStyle/>
          <a:p>
            <a:r>
              <a:rPr lang="pt-BR" sz="1200" dirty="0" smtClean="0"/>
              <a:t>4</a:t>
            </a:r>
            <a:endParaRPr lang="pt-BR" sz="1200" dirty="0"/>
          </a:p>
        </p:txBody>
      </p:sp>
      <p:sp>
        <p:nvSpPr>
          <p:cNvPr id="46" name="Rectangle 45"/>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5518764" y="347600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5376898" y="385649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7456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4453" y="164898"/>
                <a:ext cx="11353800" cy="892166"/>
              </a:xfrm>
            </p:spPr>
            <p:txBody>
              <a:bodyPr/>
              <a:lstStyle/>
              <a:p>
                <a:r>
                  <a:rPr lang="pt-BR" dirty="0" smtClean="0"/>
                  <a:t>Exemplo: Encontrar a 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4453" y="164898"/>
                <a:ext cx="11353800" cy="892166"/>
              </a:xfrm>
              <a:blipFill rotWithShape="0">
                <a:blip r:embed="rId2"/>
                <a:stretch>
                  <a:fillRect l="-2202" t="-10274" b="-21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196431"/>
                <a:ext cx="10970053" cy="2481955"/>
              </a:xfrm>
            </p:spPr>
            <p:txBody>
              <a:bodyPr>
                <a:normAutofit lnSpcReduction="10000"/>
              </a:bodyPr>
              <a:lstStyle/>
              <a:p>
                <a:r>
                  <a:rPr lang="pt-BR" dirty="0" smtClean="0"/>
                  <a:t>Temos 3 incógnitas e 3 equações: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oMath>
                </a14:m>
                <a:endParaRPr lang="pt-BR" dirty="0" smtClean="0"/>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2</m:t>
                            </m:r>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2</m:t>
                            </m:r>
                          </m:sub>
                        </m:sSub>
                      </m:e>
                    </m:d>
                  </m:oMath>
                </a14:m>
                <a:endParaRPr lang="pt-BR" dirty="0" smtClean="0"/>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3</m:t>
                            </m:r>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smtClean="0"/>
                  <a:t>/2</a:t>
                </a:r>
              </a:p>
              <a:p>
                <a:r>
                  <a:rPr lang="pt-BR" dirty="0" smtClean="0"/>
                  <a:t>Resolvendo o sistema, encontramos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−1</m:t>
                    </m:r>
                  </m:oMath>
                </a14:m>
                <a:r>
                  <a:rPr lang="pt-BR" dirty="0" smtClean="0"/>
                  <a:t>, então</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196431"/>
                <a:ext cx="10970053" cy="2481955"/>
              </a:xfrm>
              <a:blipFill rotWithShape="0">
                <a:blip r:embed="rId3"/>
                <a:stretch>
                  <a:fillRect l="-944" t="-5392"/>
                </a:stretch>
              </a:blipFill>
            </p:spPr>
            <p:txBody>
              <a:bodyPr/>
              <a:lstStyle/>
              <a:p>
                <a:r>
                  <a:rPr lang="pt-BR">
                    <a:noFill/>
                  </a:rPr>
                  <a:t> </a:t>
                </a:r>
              </a:p>
            </p:txBody>
          </p:sp>
        </mc:Fallback>
      </mc:AlternateContent>
      <p:grpSp>
        <p:nvGrpSpPr>
          <p:cNvPr id="5" name="Group 4"/>
          <p:cNvGrpSpPr/>
          <p:nvPr/>
        </p:nvGrpSpPr>
        <p:grpSpPr>
          <a:xfrm>
            <a:off x="4781484" y="1128647"/>
            <a:ext cx="4231175" cy="3073148"/>
            <a:chOff x="4781484" y="1389911"/>
            <a:chExt cx="4231175" cy="3073148"/>
          </a:xfrm>
        </p:grpSpPr>
        <p:sp>
          <p:nvSpPr>
            <p:cNvPr id="6" name="Oval 5"/>
            <p:cNvSpPr/>
            <p:nvPr/>
          </p:nvSpPr>
          <p:spPr>
            <a:xfrm>
              <a:off x="5398404" y="28192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6475659" y="267777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305099" y="247259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5689347" y="257031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535745" y="2148396"/>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417468" y="205258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325581" y="3088591"/>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970773" y="222604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659487" y="379178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268346" y="346568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38153" y="381324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865128" y="3309193"/>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6088948" y="295431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6088892" y="367911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6920054" y="216317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7471322" y="2264787"/>
                  <a:ext cx="5884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r>
                          <a:rPr lang="pt-BR" sz="2000" b="0" i="1" smtClean="0">
                            <a:latin typeface="Cambria Math" panose="02040503050406030204" pitchFamily="18" charset="0"/>
                          </a:rPr>
                          <m:t>:</m:t>
                        </m:r>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7471322" y="2264787"/>
                  <a:ext cx="588494" cy="400110"/>
                </a:xfrm>
                <a:prstGeom prst="rect">
                  <a:avLst/>
                </a:prstGeom>
                <a:blipFill rotWithShape="0">
                  <a:blip r:embed="rId4"/>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720241" y="1446230"/>
                  <a:ext cx="526426" cy="400110"/>
                </a:xfrm>
                <a:prstGeom prst="rect">
                  <a:avLst/>
                </a:prstGeom>
              </p:spPr>
              <p:txBody>
                <a:bodyPr wrap="none">
                  <a:spAutoFit/>
                </a:bodyPr>
                <a:lstStyle/>
                <a:p>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a14:m>
                  <a:r>
                    <a:rPr lang="pt-BR" sz="2000" dirty="0" smtClean="0"/>
                    <a:t>:</a:t>
                  </a:r>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5720241" y="1446230"/>
                  <a:ext cx="526426" cy="400110"/>
                </a:xfrm>
                <a:prstGeom prst="rect">
                  <a:avLst/>
                </a:prstGeom>
                <a:blipFill rotWithShape="0">
                  <a:blip r:embed="rId5"/>
                  <a:stretch>
                    <a:fillRect t="-7576" r="-10345" b="-257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360168" y="3937852"/>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3937852"/>
                  <a:ext cx="1001167" cy="46707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875809" y="2281502"/>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7875809" y="2281502"/>
                  <a:ext cx="1136850" cy="369332"/>
                </a:xfrm>
                <a:prstGeom prst="rect">
                  <a:avLst/>
                </a:prstGeom>
                <a:blipFill rotWithShape="0">
                  <a:blip r:embed="rId7"/>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6140461" y="1445065"/>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6140461" y="1445065"/>
                  <a:ext cx="1136850" cy="369332"/>
                </a:xfrm>
                <a:prstGeom prst="rect">
                  <a:avLst/>
                </a:prstGeom>
                <a:blipFill rotWithShape="0">
                  <a:blip r:embed="rId8"/>
                  <a:stretch>
                    <a:fillRect b="-6557"/>
                  </a:stretch>
                </a:blipFill>
              </p:spPr>
              <p:txBody>
                <a:bodyPr/>
                <a:lstStyle/>
                <a:p>
                  <a:r>
                    <a:rPr lang="pt-BR">
                      <a:noFill/>
                    </a:rPr>
                    <a:t> </a:t>
                  </a:r>
                </a:p>
              </p:txBody>
            </p:sp>
          </mc:Fallback>
        </mc:AlternateContent>
        <p:sp>
          <p:nvSpPr>
            <p:cNvPr id="36" name="Rectangle 35"/>
            <p:cNvSpPr/>
            <p:nvPr/>
          </p:nvSpPr>
          <p:spPr>
            <a:xfrm rot="5400000">
              <a:off x="5250191" y="36050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Straight Arrow Connector 36"/>
            <p:cNvCxnSpPr/>
            <p:nvPr/>
          </p:nvCxnSpPr>
          <p:spPr>
            <a:xfrm>
              <a:off x="5252394" y="4145420"/>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252394" y="1745735"/>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781484" y="1389911"/>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389911"/>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47" name="Straight Connector 46"/>
            <p:cNvCxnSpPr/>
            <p:nvPr/>
          </p:nvCxnSpPr>
          <p:spPr>
            <a:xfrm flipV="1">
              <a:off x="5251694" y="1983946"/>
              <a:ext cx="1627631" cy="1621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74370" y="4098848"/>
              <a:ext cx="334672" cy="350302"/>
            </a:xfrm>
            <a:prstGeom prst="rect">
              <a:avLst/>
            </a:prstGeom>
            <a:noFill/>
          </p:spPr>
          <p:txBody>
            <a:bodyPr wrap="none" rtlCol="0">
              <a:spAutoFit/>
            </a:bodyPr>
            <a:lstStyle/>
            <a:p>
              <a:r>
                <a:rPr lang="pt-BR" sz="1200" dirty="0" smtClean="0"/>
                <a:t>0</a:t>
              </a:r>
              <a:endParaRPr lang="pt-BR" sz="1200" dirty="0"/>
            </a:p>
          </p:txBody>
        </p:sp>
        <p:sp>
          <p:nvSpPr>
            <p:cNvPr id="49" name="TextBox 48"/>
            <p:cNvSpPr txBox="1"/>
            <p:nvPr/>
          </p:nvSpPr>
          <p:spPr>
            <a:xfrm>
              <a:off x="5024915" y="3462944"/>
              <a:ext cx="334672" cy="350302"/>
            </a:xfrm>
            <a:prstGeom prst="rect">
              <a:avLst/>
            </a:prstGeom>
            <a:noFill/>
          </p:spPr>
          <p:txBody>
            <a:bodyPr wrap="none" rtlCol="0">
              <a:spAutoFit/>
            </a:bodyPr>
            <a:lstStyle/>
            <a:p>
              <a:r>
                <a:rPr lang="pt-BR" sz="1200" dirty="0" smtClean="0"/>
                <a:t>1</a:t>
              </a:r>
              <a:endParaRPr lang="pt-BR" sz="1200" dirty="0"/>
            </a:p>
          </p:txBody>
        </p:sp>
        <p:sp>
          <p:nvSpPr>
            <p:cNvPr id="50" name="TextBox 49"/>
            <p:cNvSpPr txBox="1"/>
            <p:nvPr/>
          </p:nvSpPr>
          <p:spPr>
            <a:xfrm>
              <a:off x="5024915" y="2927577"/>
              <a:ext cx="334672" cy="350302"/>
            </a:xfrm>
            <a:prstGeom prst="rect">
              <a:avLst/>
            </a:prstGeom>
            <a:noFill/>
          </p:spPr>
          <p:txBody>
            <a:bodyPr wrap="none" rtlCol="0">
              <a:spAutoFit/>
            </a:bodyPr>
            <a:lstStyle/>
            <a:p>
              <a:r>
                <a:rPr lang="pt-BR" sz="1200" dirty="0"/>
                <a:t>2</a:t>
              </a:r>
            </a:p>
          </p:txBody>
        </p:sp>
        <p:sp>
          <p:nvSpPr>
            <p:cNvPr id="51" name="TextBox 50"/>
            <p:cNvSpPr txBox="1"/>
            <p:nvPr/>
          </p:nvSpPr>
          <p:spPr>
            <a:xfrm>
              <a:off x="5024915" y="2388040"/>
              <a:ext cx="334672" cy="350302"/>
            </a:xfrm>
            <a:prstGeom prst="rect">
              <a:avLst/>
            </a:prstGeom>
            <a:noFill/>
          </p:spPr>
          <p:txBody>
            <a:bodyPr wrap="none" rtlCol="0">
              <a:spAutoFit/>
            </a:bodyPr>
            <a:lstStyle/>
            <a:p>
              <a:r>
                <a:rPr lang="pt-BR" sz="1200" dirty="0"/>
                <a:t>3</a:t>
              </a:r>
            </a:p>
          </p:txBody>
        </p:sp>
        <p:sp>
          <p:nvSpPr>
            <p:cNvPr id="52" name="TextBox 51"/>
            <p:cNvSpPr txBox="1"/>
            <p:nvPr/>
          </p:nvSpPr>
          <p:spPr>
            <a:xfrm>
              <a:off x="5025998" y="1864763"/>
              <a:ext cx="334672" cy="350302"/>
            </a:xfrm>
            <a:prstGeom prst="rect">
              <a:avLst/>
            </a:prstGeom>
            <a:noFill/>
          </p:spPr>
          <p:txBody>
            <a:bodyPr wrap="none" rtlCol="0">
              <a:spAutoFit/>
            </a:bodyPr>
            <a:lstStyle/>
            <a:p>
              <a:r>
                <a:rPr lang="pt-BR" sz="1200" dirty="0" smtClean="0"/>
                <a:t>4</a:t>
              </a:r>
              <a:endParaRPr lang="pt-BR" sz="1200" dirty="0"/>
            </a:p>
          </p:txBody>
        </p:sp>
        <p:sp>
          <p:nvSpPr>
            <p:cNvPr id="53" name="TextBox 52"/>
            <p:cNvSpPr txBox="1"/>
            <p:nvPr/>
          </p:nvSpPr>
          <p:spPr>
            <a:xfrm>
              <a:off x="5663911" y="4112757"/>
              <a:ext cx="334672" cy="350302"/>
            </a:xfrm>
            <a:prstGeom prst="rect">
              <a:avLst/>
            </a:prstGeom>
            <a:noFill/>
          </p:spPr>
          <p:txBody>
            <a:bodyPr wrap="none" rtlCol="0">
              <a:spAutoFit/>
            </a:bodyPr>
            <a:lstStyle/>
            <a:p>
              <a:r>
                <a:rPr lang="pt-BR" sz="1200" dirty="0" smtClean="0"/>
                <a:t>1</a:t>
              </a:r>
              <a:endParaRPr lang="pt-BR" sz="1200" dirty="0"/>
            </a:p>
          </p:txBody>
        </p:sp>
        <p:sp>
          <p:nvSpPr>
            <p:cNvPr id="54" name="TextBox 53"/>
            <p:cNvSpPr txBox="1"/>
            <p:nvPr/>
          </p:nvSpPr>
          <p:spPr>
            <a:xfrm>
              <a:off x="6204000" y="4111820"/>
              <a:ext cx="334672" cy="350302"/>
            </a:xfrm>
            <a:prstGeom prst="rect">
              <a:avLst/>
            </a:prstGeom>
            <a:noFill/>
          </p:spPr>
          <p:txBody>
            <a:bodyPr wrap="none" rtlCol="0">
              <a:spAutoFit/>
            </a:bodyPr>
            <a:lstStyle/>
            <a:p>
              <a:r>
                <a:rPr lang="pt-BR" sz="1200" dirty="0" smtClean="0"/>
                <a:t>2</a:t>
              </a:r>
              <a:endParaRPr lang="pt-BR" sz="1200" dirty="0"/>
            </a:p>
          </p:txBody>
        </p:sp>
        <p:sp>
          <p:nvSpPr>
            <p:cNvPr id="55" name="TextBox 54"/>
            <p:cNvSpPr txBox="1"/>
            <p:nvPr/>
          </p:nvSpPr>
          <p:spPr>
            <a:xfrm>
              <a:off x="6754934" y="4112162"/>
              <a:ext cx="334672" cy="350302"/>
            </a:xfrm>
            <a:prstGeom prst="rect">
              <a:avLst/>
            </a:prstGeom>
            <a:noFill/>
          </p:spPr>
          <p:txBody>
            <a:bodyPr wrap="none" rtlCol="0">
              <a:spAutoFit/>
            </a:bodyPr>
            <a:lstStyle/>
            <a:p>
              <a:r>
                <a:rPr lang="pt-BR" sz="1200" dirty="0"/>
                <a:t>3</a:t>
              </a:r>
            </a:p>
          </p:txBody>
        </p:sp>
        <p:sp>
          <p:nvSpPr>
            <p:cNvPr id="56" name="TextBox 55"/>
            <p:cNvSpPr txBox="1"/>
            <p:nvPr/>
          </p:nvSpPr>
          <p:spPr>
            <a:xfrm>
              <a:off x="7277932" y="4111820"/>
              <a:ext cx="334672" cy="350302"/>
            </a:xfrm>
            <a:prstGeom prst="rect">
              <a:avLst/>
            </a:prstGeom>
            <a:noFill/>
          </p:spPr>
          <p:txBody>
            <a:bodyPr wrap="none" rtlCol="0">
              <a:spAutoFit/>
            </a:bodyPr>
            <a:lstStyle/>
            <a:p>
              <a:r>
                <a:rPr lang="pt-BR" sz="1200" dirty="0" smtClean="0"/>
                <a:t>4</a:t>
              </a:r>
              <a:endParaRPr lang="pt-BR" sz="1200" dirty="0"/>
            </a:p>
          </p:txBody>
        </p:sp>
        <p:sp>
          <p:nvSpPr>
            <p:cNvPr id="46" name="Rectangle 45"/>
            <p:cNvSpPr/>
            <p:nvPr/>
          </p:nvSpPr>
          <p:spPr>
            <a:xfrm rot="5400000">
              <a:off x="5794458" y="360870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p:cNvSpPr/>
            <p:nvPr/>
          </p:nvSpPr>
          <p:spPr>
            <a:xfrm rot="5400000">
              <a:off x="6337913" y="360870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p:cNvSpPr/>
            <p:nvPr/>
          </p:nvSpPr>
          <p:spPr>
            <a:xfrm rot="5400000">
              <a:off x="6879325" y="360870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p:cNvSpPr/>
            <p:nvPr/>
          </p:nvSpPr>
          <p:spPr>
            <a:xfrm rot="5400000">
              <a:off x="5253990" y="306582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rot="5400000">
              <a:off x="5795508" y="306582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p:cNvSpPr/>
            <p:nvPr/>
          </p:nvSpPr>
          <p:spPr>
            <a:xfrm rot="5400000">
              <a:off x="6337913" y="306582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p:cNvSpPr/>
            <p:nvPr/>
          </p:nvSpPr>
          <p:spPr>
            <a:xfrm rot="5400000">
              <a:off x="6879325" y="306413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p:cNvSpPr/>
            <p:nvPr/>
          </p:nvSpPr>
          <p:spPr>
            <a:xfrm rot="5400000">
              <a:off x="5252850" y="2524012"/>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rot="5400000">
              <a:off x="5794739" y="252392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p:cNvSpPr/>
            <p:nvPr/>
          </p:nvSpPr>
          <p:spPr>
            <a:xfrm rot="5400000">
              <a:off x="6337913" y="252356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p:cNvSpPr/>
            <p:nvPr/>
          </p:nvSpPr>
          <p:spPr>
            <a:xfrm rot="5400000">
              <a:off x="6876584" y="252516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p:cNvSpPr/>
            <p:nvPr/>
          </p:nvSpPr>
          <p:spPr>
            <a:xfrm rot="5400000">
              <a:off x="5255448" y="198455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rot="5400000">
              <a:off x="5797975" y="198539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p:cNvSpPr/>
            <p:nvPr/>
          </p:nvSpPr>
          <p:spPr>
            <a:xfrm rot="5400000">
              <a:off x="6336382" y="198597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p:cNvSpPr/>
            <p:nvPr/>
          </p:nvSpPr>
          <p:spPr>
            <a:xfrm rot="5400000">
              <a:off x="6877913" y="198455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5518764" y="33943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6594489" y="309941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6993083" y="2610473"/>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5376898" y="377485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6680555" y="229876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2" name="Rectangle 71"/>
                <p:cNvSpPr/>
                <p:nvPr/>
              </p:nvSpPr>
              <p:spPr>
                <a:xfrm>
                  <a:off x="7579234" y="1517320"/>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72" name="Rectangle 71"/>
                <p:cNvSpPr>
                  <a:spLocks noRot="1" noChangeAspect="1" noMove="1" noResize="1" noEditPoints="1" noAdjustHandles="1" noChangeArrowheads="1" noChangeShapeType="1" noTextEdit="1"/>
                </p:cNvSpPr>
                <p:nvPr/>
              </p:nvSpPr>
              <p:spPr>
                <a:xfrm>
                  <a:off x="7579234" y="1517320"/>
                  <a:ext cx="1136850" cy="369332"/>
                </a:xfrm>
                <a:prstGeom prst="rect">
                  <a:avLst/>
                </a:prstGeom>
                <a:blipFill rotWithShape="0">
                  <a:blip r:embed="rId10"/>
                  <a:stretch>
                    <a:fillRect b="-6557"/>
                  </a:stretch>
                </a:blipFill>
              </p:spPr>
              <p:txBody>
                <a:bodyPr/>
                <a:lstStyle/>
                <a:p>
                  <a:r>
                    <a:rPr lang="pt-BR">
                      <a:noFill/>
                    </a:rPr>
                    <a:t> </a:t>
                  </a:r>
                </a:p>
              </p:txBody>
            </p:sp>
          </mc:Fallback>
        </mc:AlternateContent>
        <p:sp>
          <p:nvSpPr>
            <p:cNvPr id="4" name="Freeform 3"/>
            <p:cNvSpPr/>
            <p:nvPr/>
          </p:nvSpPr>
          <p:spPr>
            <a:xfrm>
              <a:off x="6906986" y="1714498"/>
              <a:ext cx="751114" cy="212271"/>
            </a:xfrm>
            <a:custGeom>
              <a:avLst/>
              <a:gdLst>
                <a:gd name="connsiteX0" fmla="*/ 0 w 751114"/>
                <a:gd name="connsiteY0" fmla="*/ 212271 h 212271"/>
                <a:gd name="connsiteX1" fmla="*/ 751114 w 751114"/>
                <a:gd name="connsiteY1" fmla="*/ 0 h 212271"/>
              </a:gdLst>
              <a:ahLst/>
              <a:cxnLst>
                <a:cxn ang="0">
                  <a:pos x="connsiteX0" y="connsiteY0"/>
                </a:cxn>
                <a:cxn ang="0">
                  <a:pos x="connsiteX1" y="connsiteY1"/>
                </a:cxn>
              </a:cxnLst>
              <a:rect l="l" t="t" r="r" b="b"/>
              <a:pathLst>
                <a:path w="751114" h="212271">
                  <a:moveTo>
                    <a:pt x="0" y="212271"/>
                  </a:moveTo>
                  <a:cubicBezTo>
                    <a:pt x="269421" y="131989"/>
                    <a:pt x="538843" y="51707"/>
                    <a:pt x="75111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28329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Classificação linear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14314" cy="5032375"/>
              </a:xfrm>
            </p:spPr>
            <p:txBody>
              <a:bodyPr>
                <a:normAutofit fontScale="77500" lnSpcReduction="20000"/>
              </a:bodyPr>
              <a:lstStyle/>
              <a:p>
                <a:r>
                  <a:rPr lang="pt-BR" dirty="0"/>
                  <a:t>Como vimos anteriormente, o objetivo da </a:t>
                </a:r>
                <a:r>
                  <a:rPr lang="pt-BR" b="1" i="1" dirty="0"/>
                  <a:t>classificação</a:t>
                </a:r>
                <a:r>
                  <a:rPr lang="pt-BR" dirty="0"/>
                  <a:t> é usar as características (i.e., atributos) de, por exemplo, um objeto para identificar a qual classe (ou grupo) ele pertence.</a:t>
                </a:r>
              </a:p>
              <a:p>
                <a:r>
                  <a:rPr lang="pt-BR" dirty="0"/>
                  <a:t>Um </a:t>
                </a:r>
                <a:r>
                  <a:rPr lang="pt-BR" b="1" i="1" dirty="0"/>
                  <a:t>classificador linear </a:t>
                </a:r>
                <a:r>
                  <a:rPr lang="pt-BR" dirty="0"/>
                  <a:t>atinge esse objetivo tomando uma decisão de classificação com base no valor de uma </a:t>
                </a:r>
                <a:r>
                  <a:rPr lang="pt-BR" b="1" i="1" dirty="0"/>
                  <a:t>combinação linear </a:t>
                </a:r>
                <a:r>
                  <a:rPr lang="pt-BR" dirty="0"/>
                  <a:t>dos atributos, ou seja, na saída de uma </a:t>
                </a:r>
                <a:r>
                  <a:rPr lang="pt-BR" b="1" i="1" dirty="0"/>
                  <a:t>função discriminate</a:t>
                </a:r>
                <a:r>
                  <a:rPr lang="pt-BR" dirty="0"/>
                  <a:t> </a:t>
                </a:r>
                <a:r>
                  <a:rPr lang="pt-BR" b="1" i="1" dirty="0" smtClean="0"/>
                  <a:t>linear</a:t>
                </a:r>
                <a:r>
                  <a:rPr lang="pt-BR" dirty="0" smtClean="0"/>
                  <a:t>.</a:t>
                </a:r>
                <a:endParaRPr lang="pt-BR" dirty="0"/>
              </a:p>
              <a:p>
                <a:r>
                  <a:rPr lang="pt-BR" dirty="0"/>
                  <a:t>A saída de um classificador linear é dada por</a:t>
                </a:r>
              </a:p>
              <a:p>
                <a:pPr marL="0" indent="0" algn="ctr">
                  <a:buNone/>
                </a:pP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nary>
                      </m:e>
                    </m:d>
                    <m:r>
                      <a:rPr lang="pt-BR">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oMath>
                </a14:m>
                <a:r>
                  <a:rPr lang="pt-BR" dirty="0"/>
                  <a:t> é a </a:t>
                </a:r>
                <a:r>
                  <a:rPr lang="pt-BR" b="1" i="1" dirty="0"/>
                  <a:t>função de limiar de decisão</a:t>
                </a:r>
                <a:r>
                  <a:rPr lang="pt-BR" dirty="0"/>
                  <a:t>, que é uma função que converte a saída da </a:t>
                </a:r>
                <a:r>
                  <a:rPr lang="pt-BR" b="1" i="1" dirty="0"/>
                  <a:t>função discriminate</a:t>
                </a:r>
                <a:r>
                  <a:rPr lang="pt-BR" dirty="0"/>
                  <a:t> </a:t>
                </a:r>
                <a:r>
                  <a:rPr lang="pt-BR" b="1" i="1" dirty="0"/>
                  <a:t>linear</a:t>
                </a:r>
                <a:r>
                  <a:rPr lang="pt-BR" dirty="0"/>
                  <a:t>,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 (que nada mais é do que o produto escalar dos vetores de peso e atributos), na saída desejada, ou seja, na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a:t> do objeto.</a:t>
                </a:r>
              </a:p>
              <a:p>
                <a:r>
                  <a:rPr lang="pt-BR" b="1" i="1" dirty="0"/>
                  <a:t>Classificadores lineares </a:t>
                </a:r>
                <a:r>
                  <a:rPr lang="pt-BR" dirty="0"/>
                  <a:t>sãos frequentemente usados em situações em que a velocidade da classificação é um problema, pois ele geralmente é o classificador mais rápido. Lembre-se que a classificação envolve apenas um produto escalar e um mapeamento.</a:t>
                </a:r>
              </a:p>
              <a:p>
                <a:r>
                  <a:rPr lang="pt-BR" dirty="0"/>
                  <a:t>Além disso, os </a:t>
                </a:r>
                <a:r>
                  <a:rPr lang="pt-BR" b="1" i="1" dirty="0"/>
                  <a:t>classificadores lineares </a:t>
                </a:r>
                <a:r>
                  <a:rPr lang="pt-BR" dirty="0"/>
                  <a:t>geralmente funcionam muito bem quando o número de atributos é grande, como no caso da classificação de documentos (milhares de palavras, por exemplo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14314" cy="5032375"/>
              </a:xfrm>
              <a:blipFill rotWithShape="0">
                <a:blip r:embed="rId2"/>
                <a:stretch>
                  <a:fillRect l="-713" t="-2421" r="-1152"/>
                </a:stretch>
              </a:blipFill>
            </p:spPr>
            <p:txBody>
              <a:bodyPr/>
              <a:lstStyle/>
              <a:p>
                <a:r>
                  <a:rPr lang="pt-BR">
                    <a:noFill/>
                  </a:rPr>
                  <a:t> </a:t>
                </a:r>
              </a:p>
            </p:txBody>
          </p:sp>
        </mc:Fallback>
      </mc:AlternateContent>
    </p:spTree>
    <p:extLst>
      <p:ext uri="{BB962C8B-B14F-4D97-AF65-F5344CB8AC3E}">
        <p14:creationId xmlns:p14="http://schemas.microsoft.com/office/powerpoint/2010/main" val="229814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7560" cy="4702175"/>
              </a:xfrm>
            </p:spPr>
            <p:txBody>
              <a:bodyPr>
                <a:normAutofit lnSpcReduction="10000"/>
              </a:bodyPr>
              <a:lstStyle/>
              <a:p>
                <a:r>
                  <a:rPr lang="pt-BR" dirty="0" smtClean="0"/>
                  <a:t>A teoria Bayesiana de decisão é uma </a:t>
                </a:r>
                <a:r>
                  <a:rPr lang="pt-BR" b="1" i="1" dirty="0" smtClean="0"/>
                  <a:t>abordagem estatística </a:t>
                </a:r>
                <a:r>
                  <a:rPr lang="pt-BR" dirty="0"/>
                  <a:t>para o problema de </a:t>
                </a:r>
                <a:r>
                  <a:rPr lang="pt-BR" b="1" i="1" dirty="0" smtClean="0"/>
                  <a:t>classificação</a:t>
                </a:r>
                <a:r>
                  <a:rPr lang="pt-BR" dirty="0" smtClean="0"/>
                  <a:t>.</a:t>
                </a:r>
              </a:p>
              <a:p>
                <a:r>
                  <a:rPr lang="pt-BR" dirty="0" smtClean="0"/>
                  <a:t>Ela </a:t>
                </a:r>
                <a:r>
                  <a:rPr lang="pt-BR" dirty="0"/>
                  <a:t>explora o conhecimento de probabilidades ligadas às classes e aos </a:t>
                </a:r>
                <a:r>
                  <a:rPr lang="pt-BR" dirty="0" smtClean="0"/>
                  <a:t>atributos, </a:t>
                </a:r>
                <a:r>
                  <a:rPr lang="pt-BR" dirty="0"/>
                  <a:t>bem como dos </a:t>
                </a:r>
                <a:r>
                  <a:rPr lang="pt-BR" b="1" i="1" dirty="0"/>
                  <a:t>custos</a:t>
                </a:r>
                <a:r>
                  <a:rPr lang="pt-BR" dirty="0"/>
                  <a:t> associados a cada decisão, para realizar a classificação de cada </a:t>
                </a:r>
                <a:r>
                  <a:rPr lang="pt-BR" dirty="0" smtClean="0"/>
                  <a:t>novo exemplo.</a:t>
                </a:r>
              </a:p>
              <a:p>
                <a:r>
                  <a:rPr lang="pt-BR" b="1" dirty="0" smtClean="0"/>
                  <a:t>Definições</a:t>
                </a:r>
                <a:r>
                  <a:rPr lang="pt-BR" dirty="0"/>
                  <a:t>: Considere que </a:t>
                </a:r>
                <a:r>
                  <a:rPr lang="pt-BR" dirty="0" smtClean="0"/>
                  <a:t>um exemplo (conjunto de atributos) a </a:t>
                </a:r>
                <a:r>
                  <a:rPr lang="pt-BR" dirty="0"/>
                  <a:t>ser classificado seja descrito por um vetor de 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sup>
                    </m:sSup>
                  </m:oMath>
                </a14:m>
                <a:r>
                  <a:rPr lang="pt-BR" dirty="0" smtClean="0"/>
                  <a:t>. </a:t>
                </a:r>
                <a:r>
                  <a:rPr lang="pt-BR" dirty="0"/>
                  <a:t>Cada </a:t>
                </a:r>
                <a:r>
                  <a:rPr lang="pt-BR" dirty="0" smtClean="0"/>
                  <a:t>exemplo pertence </a:t>
                </a:r>
                <a:r>
                  <a:rPr lang="pt-BR" dirty="0"/>
                  <a:t>a uma, e somente uma,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sendo que existem ao </a:t>
                </a:r>
                <a:r>
                  <a:rPr lang="pt-BR" dirty="0" smtClean="0"/>
                  <a:t>todo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oMath>
                </a14:m>
                <a:r>
                  <a:rPr lang="pt-BR" dirty="0" smtClean="0"/>
                  <a:t>classes </a:t>
                </a:r>
                <a:r>
                  <a:rPr lang="pt-BR" dirty="0"/>
                  <a:t>possíveis</a:t>
                </a:r>
                <a:r>
                  <a:rPr lang="pt-BR" dirty="0" smtClean="0"/>
                  <a:t>.</a:t>
                </a:r>
              </a:p>
              <a:p>
                <a:pPr lvl="1"/>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denota </a:t>
                </a:r>
                <a:r>
                  <a:rPr lang="pt-BR" dirty="0"/>
                  <a:t>a probabilidade </a:t>
                </a:r>
                <a:r>
                  <a:rPr lang="pt-BR" b="1" i="1" dirty="0"/>
                  <a:t>a priori </a:t>
                </a:r>
                <a:r>
                  <a:rPr lang="pt-BR" dirty="0"/>
                  <a:t>associada à </a:t>
                </a:r>
                <a:r>
                  <a:rPr lang="pt-BR" dirty="0" smtClean="0"/>
                  <a:t>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p>
              <a:p>
                <a:pPr lvl="1"/>
                <a:r>
                  <a:rPr lang="pt-BR" dirty="0" smtClean="0"/>
                  <a:t>Em </a:t>
                </a:r>
                <a:r>
                  <a:rPr lang="pt-BR" dirty="0"/>
                  <a:t>outras palavras,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a:t>
                </a:r>
                <a:r>
                  <a:rPr lang="pt-BR" dirty="0"/>
                  <a:t>indica a probabilidade de um </a:t>
                </a:r>
                <a:r>
                  <a:rPr lang="pt-BR" dirty="0" smtClean="0"/>
                  <a:t>exemplo arbitrário </a:t>
                </a:r>
                <a:r>
                  <a:rPr lang="pt-BR" dirty="0"/>
                  <a:t>(e desconhecido)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7560" cy="4702175"/>
              </a:xfrm>
              <a:blipFill rotWithShape="0">
                <a:blip r:embed="rId2"/>
                <a:stretch>
                  <a:fillRect l="-1002" t="-2850" r="-223"/>
                </a:stretch>
              </a:blipFill>
            </p:spPr>
            <p:txBody>
              <a:bodyPr/>
              <a:lstStyle/>
              <a:p>
                <a:r>
                  <a:rPr lang="pt-BR">
                    <a:noFill/>
                  </a:rPr>
                  <a:t> </a:t>
                </a:r>
              </a:p>
            </p:txBody>
          </p:sp>
        </mc:Fallback>
      </mc:AlternateContent>
      <p:pic>
        <p:nvPicPr>
          <p:cNvPr id="4" name="Picture 4" descr="Thomas Bayes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8494" y="113767"/>
            <a:ext cx="1646989" cy="17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56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7048"/>
                <a:ext cx="10998200" cy="5203951"/>
              </a:xfrm>
            </p:spPr>
            <p:txBody>
              <a:bodyPr>
                <a:normAutofit fontScale="92500" lnSpcReduction="10000"/>
              </a:bodyPr>
              <a:lstStyle/>
              <a:p>
                <a:r>
                  <a:rPr lang="pt-BR" dirty="0" smtClean="0"/>
                  <a:t>Agora suponha, </a:t>
                </a:r>
                <a:r>
                  <a:rPr lang="pt-BR" dirty="0"/>
                  <a:t>que um </a:t>
                </a:r>
                <a:r>
                  <a:rPr lang="pt-BR" dirty="0" smtClean="0"/>
                  <a:t>exemplo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seja </a:t>
                </a:r>
                <a:r>
                  <a:rPr lang="pt-BR" dirty="0"/>
                  <a:t>observado. </a:t>
                </a:r>
                <a:r>
                  <a:rPr lang="pt-BR" dirty="0" smtClean="0"/>
                  <a:t>De posse do </a:t>
                </a:r>
                <a:r>
                  <a:rPr lang="pt-BR" dirty="0"/>
                  <a:t>conhecimento das características deste </a:t>
                </a:r>
                <a:r>
                  <a:rPr lang="pt-BR" dirty="0" smtClean="0"/>
                  <a:t>exemplo, </a:t>
                </a:r>
                <a:r>
                  <a:rPr lang="pt-BR" dirty="0"/>
                  <a:t>qual deve ser a decisão quanto à classe a que ele pertence</a:t>
                </a:r>
                <a:r>
                  <a:rPr lang="pt-BR" dirty="0" smtClean="0"/>
                  <a:t>?</a:t>
                </a:r>
              </a:p>
              <a:p>
                <a:pPr lvl="1">
                  <a:buFont typeface="Courier New" panose="02070309020205020404" pitchFamily="49" charset="0"/>
                  <a:buChar char="o"/>
                </a:pPr>
                <a:r>
                  <a:rPr lang="pt-BR" dirty="0"/>
                  <a:t>Uma opção </a:t>
                </a:r>
                <a:r>
                  <a:rPr lang="pt-BR" dirty="0" smtClean="0"/>
                  <a:t>intuitiva e bastante poderosa é escolher </a:t>
                </a:r>
                <a:r>
                  <a:rPr lang="pt-BR" dirty="0"/>
                  <a:t>a classe que se mostre a mais provável tendo em vista os atributos específicos do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a:t>
                </a:r>
              </a:p>
              <a:p>
                <a:pPr lvl="1">
                  <a:buFont typeface="Courier New" panose="02070309020205020404" pitchFamily="49" charset="0"/>
                  <a:buChar char="o"/>
                </a:pPr>
                <a:r>
                  <a:rPr lang="pt-BR" dirty="0" smtClean="0"/>
                  <a:t>Ou </a:t>
                </a:r>
                <a:r>
                  <a:rPr lang="pt-BR" dirty="0"/>
                  <a:t>seja, a decisão é tomada em favor da classe cuja probabilidade </a:t>
                </a:r>
                <a:r>
                  <a:rPr lang="pt-BR" b="1" i="1" dirty="0"/>
                  <a:t>a posteriori</a:t>
                </a:r>
                <a:r>
                  <a:rPr lang="pt-BR" dirty="0"/>
                  <a:t> </a:t>
                </a:r>
                <a:r>
                  <a:rPr lang="pt-BR" dirty="0" smtClean="0"/>
                  <a:t>(ou seja, </a:t>
                </a:r>
                <a:r>
                  <a:rPr lang="pt-BR" dirty="0"/>
                  <a:t>já levando em consideração o conhecimento do vetor de </a:t>
                </a:r>
                <a:r>
                  <a:rPr lang="pt-BR" dirty="0" smtClean="0"/>
                  <a:t>atributos) </a:t>
                </a:r>
                <a:r>
                  <a:rPr lang="pt-BR" dirty="0"/>
                  <a:t>seja máxima. </a:t>
                </a:r>
                <a:endParaRPr lang="pt-BR" dirty="0" smtClean="0"/>
              </a:p>
              <a:p>
                <a:pPr lvl="1">
                  <a:buFont typeface="Courier New" panose="02070309020205020404" pitchFamily="49" charset="0"/>
                  <a:buChar char="o"/>
                </a:pPr>
                <a:r>
                  <a:rPr lang="pt-BR" dirty="0" smtClean="0"/>
                  <a:t>A </a:t>
                </a:r>
                <a:r>
                  <a:rPr lang="pt-BR" dirty="0"/>
                  <a:t>probabilidade </a:t>
                </a:r>
                <a:r>
                  <a:rPr lang="pt-BR" b="1" i="1" dirty="0"/>
                  <a:t>a posteriori </a:t>
                </a:r>
                <a:r>
                  <a:rPr lang="pt-BR" dirty="0"/>
                  <a:t>corresponde à probabilidade </a:t>
                </a:r>
                <a:r>
                  <a:rPr lang="pt-BR" dirty="0" smtClean="0"/>
                  <a:t>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r>
                          <a:rPr lang="pt-BR" b="1" i="1">
                            <a:latin typeface="Cambria Math" panose="02040503050406030204" pitchFamily="18" charset="0"/>
                          </a:rPr>
                          <m:t>𝒙</m:t>
                        </m:r>
                      </m:e>
                    </m:d>
                  </m:oMath>
                </a14:m>
                <a:r>
                  <a:rPr lang="pt-BR" dirty="0" smtClean="0"/>
                  <a:t>.</a:t>
                </a:r>
              </a:p>
              <a:p>
                <a:pPr lvl="1">
                  <a:buFont typeface="Courier New" panose="02070309020205020404" pitchFamily="49" charset="0"/>
                  <a:buChar char="o"/>
                </a:pPr>
                <a:r>
                  <a:rPr lang="pt-BR" dirty="0" smtClean="0"/>
                  <a:t>Como calculamos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a:t>
                </a:r>
              </a:p>
              <a:p>
                <a:r>
                  <a:rPr lang="pt-BR" b="1" dirty="0" smtClean="0"/>
                  <a:t>Teorema de Bayes</a:t>
                </a: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r>
                            <a:rPr lang="pt-BR" sz="2600" i="1">
                              <a:latin typeface="Cambria Math" panose="02040503050406030204" pitchFamily="18" charset="0"/>
                            </a:rPr>
                            <m:t>|</m:t>
                          </m:r>
                          <m:r>
                            <a:rPr lang="pt-BR" sz="2600" b="1" i="1">
                              <a:latin typeface="Cambria Math" panose="02040503050406030204" pitchFamily="18" charset="0"/>
                            </a:rPr>
                            <m:t>𝒙</m:t>
                          </m:r>
                        </m:e>
                      </m:d>
                      <m:r>
                        <a:rPr lang="pt-BR" sz="2600" b="1" i="1" smtClean="0">
                          <a:latin typeface="Cambria Math" panose="02040503050406030204" pitchFamily="18" charset="0"/>
                        </a:rPr>
                        <m:t>=</m:t>
                      </m:r>
                      <m:f>
                        <m:fPr>
                          <m:ctrlPr>
                            <a:rPr lang="pt-BR" sz="2600" b="1" i="1" smtClean="0">
                              <a:latin typeface="Cambria Math" panose="02040503050406030204" pitchFamily="18" charset="0"/>
                            </a:rPr>
                          </m:ctrlPr>
                        </m:fPr>
                        <m:num>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i="1">
                                      <a:latin typeface="Cambria Math" panose="02040503050406030204" pitchFamily="18" charset="0"/>
                                    </a:rPr>
                                    <m:t>𝐶</m:t>
                                  </m:r>
                                </m:e>
                                <m:sub>
                                  <m:r>
                                    <a:rPr lang="pt-BR" sz="2600" i="1">
                                      <a:latin typeface="Cambria Math" panose="02040503050406030204" pitchFamily="18" charset="0"/>
                                    </a:rPr>
                                    <m:t>𝑞</m:t>
                                  </m:r>
                                </m:sub>
                              </m:sSub>
                            </m:e>
                          </m:d>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e>
                          </m:d>
                        </m:num>
                        <m:den>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1" i="1">
                                  <a:latin typeface="Cambria Math" panose="02040503050406030204" pitchFamily="18" charset="0"/>
                                </a:rPr>
                                <m:t>𝒙</m:t>
                              </m:r>
                            </m:e>
                          </m:d>
                        </m:den>
                      </m:f>
                    </m:oMath>
                  </m:oMathPara>
                </a14:m>
                <a:endParaRPr lang="pt-BR" sz="2600" dirty="0" smtClean="0"/>
              </a:p>
              <a:p>
                <a:pPr marL="0" indent="0">
                  <a:buNone/>
                </a:pPr>
                <a:r>
                  <a:rPr lang="pt-BR" dirty="0"/>
                  <a:t>o</a:t>
                </a:r>
                <a:r>
                  <a:rPr lang="pt-BR" dirty="0" smtClean="0"/>
                  <a:t>nde o 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é </a:t>
                </a:r>
                <a:r>
                  <a:rPr lang="pt-BR" dirty="0"/>
                  <a:t>denominado </a:t>
                </a:r>
                <a:r>
                  <a:rPr lang="pt-BR" dirty="0" smtClean="0"/>
                  <a:t>de </a:t>
                </a:r>
                <a:r>
                  <a:rPr lang="pt-BR" b="1" i="1" dirty="0" smtClean="0"/>
                  <a:t>verossimilhança</a:t>
                </a:r>
                <a:r>
                  <a:rPr lang="pt-BR" dirty="0" smtClean="0"/>
                  <a:t> </a:t>
                </a:r>
                <a:r>
                  <a:rPr lang="pt-BR" dirty="0"/>
                  <a:t>(</a:t>
                </a:r>
                <a:r>
                  <a:rPr lang="pt-BR" b="1" i="1" dirty="0"/>
                  <a:t>likelihood</a:t>
                </a:r>
                <a:r>
                  <a:rPr lang="pt-BR" dirty="0" smtClean="0"/>
                  <a:t>) e o </a:t>
                </a:r>
                <a:r>
                  <a:rPr lang="pt-BR" dirty="0"/>
                  <a:t>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normalmente chamado </a:t>
                </a:r>
                <a:r>
                  <a:rPr lang="pt-BR" dirty="0"/>
                  <a:t>de </a:t>
                </a:r>
                <a:r>
                  <a:rPr lang="pt-BR" b="1" i="1" dirty="0"/>
                  <a:t>evidência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7048"/>
                <a:ext cx="10998200" cy="5203951"/>
              </a:xfrm>
              <a:blipFill>
                <a:blip r:embed="rId2"/>
                <a:stretch>
                  <a:fillRect l="-998" t="-2462" r="-1275"/>
                </a:stretch>
              </a:blipFill>
            </p:spPr>
            <p:txBody>
              <a:bodyPr/>
              <a:lstStyle/>
              <a:p>
                <a:r>
                  <a:rPr lang="pt-BR">
                    <a:noFill/>
                  </a:rPr>
                  <a:t> </a:t>
                </a:r>
              </a:p>
            </p:txBody>
          </p:sp>
        </mc:Fallback>
      </mc:AlternateContent>
    </p:spTree>
    <p:extLst>
      <p:ext uri="{BB962C8B-B14F-4D97-AF65-F5344CB8AC3E}">
        <p14:creationId xmlns:p14="http://schemas.microsoft.com/office/powerpoint/2010/main" val="2384163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probabilidade a posteriori (MAP</a:t>
            </a:r>
            <a:r>
              <a:rPr lang="pt-BR" dirty="0" smtClean="0"/>
              <a:t>)</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681855"/>
              </a:xfrm>
            </p:spPr>
            <p:txBody>
              <a:bodyPr>
                <a:normAutofit lnSpcReduction="10000"/>
              </a:bodyPr>
              <a:lstStyle/>
              <a:p>
                <a:r>
                  <a:rPr lang="pt-BR" dirty="0" smtClean="0"/>
                  <a:t>A opção intuitiva sugerida </a:t>
                </a:r>
                <a:r>
                  <a:rPr lang="pt-BR" dirty="0"/>
                  <a:t>anteriormente é </a:t>
                </a:r>
                <a:r>
                  <a:rPr lang="pt-BR" dirty="0" smtClean="0"/>
                  <a:t>conhecida </a:t>
                </a:r>
                <a:r>
                  <a:rPr lang="pt-BR" dirty="0"/>
                  <a:t>como o </a:t>
                </a:r>
                <a:r>
                  <a:rPr lang="pt-BR" dirty="0" smtClean="0"/>
                  <a:t>critério ou decisor </a:t>
                </a:r>
                <a:r>
                  <a:rPr lang="pt-BR" dirty="0"/>
                  <a:t>da </a:t>
                </a:r>
                <a:r>
                  <a:rPr lang="pt-BR" b="1" i="1" dirty="0"/>
                  <a:t>máxima probabilidade a posteriori</a:t>
                </a:r>
                <a:r>
                  <a:rPr lang="pt-BR" dirty="0"/>
                  <a:t> (MAP, do inglês </a:t>
                </a:r>
                <a:r>
                  <a:rPr lang="pt-BR" b="1" i="1" dirty="0"/>
                  <a:t>maximum </a:t>
                </a:r>
                <a:r>
                  <a:rPr lang="pt-BR" b="1" i="1" dirty="0" smtClean="0"/>
                  <a:t>a posteriori </a:t>
                </a:r>
                <a:r>
                  <a:rPr lang="pt-BR" b="1" i="1" dirty="0"/>
                  <a:t>probability</a:t>
                </a:r>
                <a:r>
                  <a:rPr lang="pt-BR" dirty="0"/>
                  <a:t>), cuja decisão para 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 é dada </a:t>
                </a:r>
                <a:r>
                  <a:rPr lang="pt-BR" dirty="0"/>
                  <a:t>pela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que maximiza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ou seja, em forma matemática:</a:t>
                </a:r>
              </a:p>
              <a:p>
                <a:pPr marL="0" indent="0" algn="ctr">
                  <a:buNone/>
                </a:pPr>
                <a14:m>
                  <m:oMath xmlns:m="http://schemas.openxmlformats.org/officeDocument/2006/math">
                    <m:r>
                      <m:rPr>
                        <m:sty m:val="p"/>
                      </m:rPr>
                      <a:rPr lang="pt-BR" b="0" i="0" smtClean="0">
                        <a:latin typeface="Cambria Math" panose="02040503050406030204" pitchFamily="18" charset="0"/>
                      </a:rPr>
                      <m:t>MAP</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rPr>
                              <m:t>=1,…,</m:t>
                            </m:r>
                            <m:r>
                              <a:rPr lang="pt-BR" b="0" i="1" smtClean="0">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e>
                    </m:func>
                  </m:oMath>
                </a14:m>
                <a:r>
                  <a:rPr lang="pt-BR" dirty="0" smtClean="0"/>
                  <a:t>.</a:t>
                </a:r>
              </a:p>
              <a:p>
                <a:r>
                  <a:rPr lang="pt-BR" dirty="0" smtClean="0"/>
                  <a:t>Observe que</a:t>
                </a:r>
                <a:r>
                  <a:rPr lang="pt-BR" dirty="0"/>
                  <a:t>, com base no teorema de Bayes, a solução </a:t>
                </a:r>
                <a:r>
                  <a:rPr lang="pt-BR" dirty="0" smtClean="0"/>
                  <a:t>para a equação acima </a:t>
                </a:r>
                <a:r>
                  <a:rPr lang="pt-BR" dirty="0"/>
                  <a:t>é </a:t>
                </a:r>
                <a:r>
                  <a:rPr lang="pt-BR" dirty="0" smtClean="0"/>
                  <a:t>equivalente </a:t>
                </a:r>
                <a:r>
                  <a:rPr lang="pt-BR" dirty="0"/>
                  <a:t>àquela que maximiza o numerador</a:t>
                </a:r>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𝑃</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1" i="1" smtClean="0">
                        <a:latin typeface="Cambria Math" panose="02040503050406030204" pitchFamily="18" charset="0"/>
                      </a:rPr>
                      <m:t>)</m:t>
                    </m:r>
                  </m:oMath>
                </a14:m>
                <a:r>
                  <a:rPr lang="pt-BR" dirty="0" smtClean="0"/>
                  <a:t>, </a:t>
                </a:r>
                <a:r>
                  <a:rPr lang="pt-BR" dirty="0"/>
                  <a:t>de </a:t>
                </a:r>
                <a:r>
                  <a:rPr lang="pt-BR" dirty="0" smtClean="0"/>
                  <a:t>forma que</a:t>
                </a:r>
                <a:r>
                  <a:rPr lang="pt-BR" dirty="0"/>
                  <a:t>: </a:t>
                </a:r>
                <a:endParaRPr lang="pt-BR" dirty="0" smtClean="0"/>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smtClean="0">
                              <a:latin typeface="Cambria Math" panose="02040503050406030204" pitchFamily="18" charset="0"/>
                            </a:rPr>
                            <m:t>,</m:t>
                          </m:r>
                        </m:e>
                      </m:func>
                    </m:oMath>
                  </m:oMathPara>
                </a14:m>
                <a:endParaRPr lang="pt-BR" b="1" dirty="0" smtClean="0"/>
              </a:p>
              <a:p>
                <a:pPr marL="0" indent="0">
                  <a:buNone/>
                </a:pPr>
                <a:r>
                  <a:rPr lang="pt-BR" dirty="0" smtClean="0"/>
                  <a:t>já que o denominador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a:t>
                </a:r>
                <a:r>
                  <a:rPr lang="pt-BR" dirty="0"/>
                  <a:t>depende das classes testadas, servindo apenas como fator de escala no critério.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681855"/>
              </a:xfrm>
              <a:blipFill rotWithShape="0">
                <a:blip r:embed="rId3"/>
                <a:stretch>
                  <a:fillRect l="-1159" t="-2865" r="-1766" b="-2474"/>
                </a:stretch>
              </a:blipFill>
            </p:spPr>
            <p:txBody>
              <a:bodyPr/>
              <a:lstStyle/>
              <a:p>
                <a:r>
                  <a:rPr lang="pt-BR">
                    <a:noFill/>
                  </a:rPr>
                  <a:t> </a:t>
                </a:r>
              </a:p>
            </p:txBody>
          </p:sp>
        </mc:Fallback>
      </mc:AlternateContent>
      <p:sp>
        <p:nvSpPr>
          <p:cNvPr id="4" name="Rectangle 3"/>
          <p:cNvSpPr/>
          <p:nvPr/>
        </p:nvSpPr>
        <p:spPr>
          <a:xfrm>
            <a:off x="9394452" y="3182543"/>
            <a:ext cx="2669385" cy="369332"/>
          </a:xfrm>
          <a:prstGeom prst="rect">
            <a:avLst/>
          </a:prstGeom>
        </p:spPr>
        <p:txBody>
          <a:bodyPr wrap="none">
            <a:spAutoFit/>
          </a:bodyPr>
          <a:lstStyle/>
          <a:p>
            <a:r>
              <a:rPr lang="pt-BR" b="1" i="1" dirty="0"/>
              <a:t>P</a:t>
            </a:r>
            <a:r>
              <a:rPr lang="pt-BR" b="1" i="1" dirty="0" smtClean="0"/>
              <a:t>robabilidade </a:t>
            </a:r>
            <a:r>
              <a:rPr lang="pt-BR" b="1" i="1" dirty="0"/>
              <a:t>a posteriori</a:t>
            </a:r>
          </a:p>
        </p:txBody>
      </p:sp>
      <p:cxnSp>
        <p:nvCxnSpPr>
          <p:cNvPr id="6" name="Straight Arrow Connector 5"/>
          <p:cNvCxnSpPr/>
          <p:nvPr/>
        </p:nvCxnSpPr>
        <p:spPr>
          <a:xfrm flipH="1">
            <a:off x="8677656" y="3337560"/>
            <a:ext cx="716796" cy="11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5714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verossimilhança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64240" cy="4999672"/>
              </a:xfrm>
            </p:spPr>
            <p:txBody>
              <a:bodyPr>
                <a:normAutofit fontScale="92500" lnSpcReduction="10000"/>
              </a:bodyPr>
              <a:lstStyle/>
              <a:p>
                <a:r>
                  <a:rPr lang="pt-BR" dirty="0" smtClean="0"/>
                  <a:t>O </a:t>
                </a:r>
                <a:r>
                  <a:rPr lang="pt-BR" b="1" i="1" dirty="0"/>
                  <a:t>decisor de máxima verossimilhança </a:t>
                </a:r>
                <a:r>
                  <a:rPr lang="pt-BR" dirty="0"/>
                  <a:t>(ML, do inglês </a:t>
                </a:r>
                <a:r>
                  <a:rPr lang="pt-BR" b="1" i="1" dirty="0"/>
                  <a:t>maximum likelihood</a:t>
                </a:r>
                <a:r>
                  <a:rPr lang="pt-BR" dirty="0"/>
                  <a:t>) parte </a:t>
                </a:r>
                <a:r>
                  <a:rPr lang="pt-BR" dirty="0" smtClean="0"/>
                  <a:t>do </a:t>
                </a:r>
                <a:r>
                  <a:rPr lang="pt-BR" dirty="0"/>
                  <a:t>pressuposto </a:t>
                </a:r>
                <a:r>
                  <a:rPr lang="pt-BR" dirty="0" smtClean="0"/>
                  <a:t>de </a:t>
                </a:r>
                <a:r>
                  <a:rPr lang="pt-BR" dirty="0"/>
                  <a:t>que não há informação estatística consistente sobre as classes, i.e., </a:t>
                </a:r>
                <a:r>
                  <a:rPr lang="pt-BR" dirty="0" smtClean="0"/>
                  <a:t>sobre </a:t>
                </a:r>
                <a14:m>
                  <m:oMath xmlns:m="http://schemas.openxmlformats.org/officeDocument/2006/math">
                    <m:r>
                      <a:rPr lang="pt-BR" i="1">
                        <a:latin typeface="Cambria Math" panose="02040503050406030204" pitchFamily="18" charset="0"/>
                      </a:rPr>
                      <m:t>𝑃</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0" i="1" smtClean="0">
                        <a:latin typeface="Cambria Math" panose="02040503050406030204" pitchFamily="18" charset="0"/>
                      </a:rPr>
                      <m:t>)</m:t>
                    </m:r>
                  </m:oMath>
                </a14:m>
                <a:r>
                  <a:rPr lang="pt-BR" dirty="0" smtClean="0"/>
                  <a:t>.</a:t>
                </a:r>
              </a:p>
              <a:p>
                <a:r>
                  <a:rPr lang="pt-BR" dirty="0" smtClean="0"/>
                  <a:t>Portanto, </a:t>
                </a:r>
                <a:r>
                  <a:rPr lang="pt-BR" dirty="0"/>
                  <a:t>o critério ML toma a decisão em favor da classe que apresenta o maior valor para a </a:t>
                </a:r>
                <a:r>
                  <a:rPr lang="pt-BR" dirty="0" smtClean="0"/>
                  <a:t>probabilidade </a:t>
                </a:r>
                <a14:m>
                  <m:oMath xmlns:m="http://schemas.openxmlformats.org/officeDocument/2006/math">
                    <m:r>
                      <a:rPr lang="pt-BR" b="0" i="1" smtClean="0">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Neste sentido, o ML escolhe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mais plausível, </a:t>
                </a:r>
                <a:r>
                  <a:rPr lang="pt-BR" dirty="0"/>
                  <a:t>ou </a:t>
                </a:r>
                <a:r>
                  <a:rPr lang="pt-BR" dirty="0" smtClean="0"/>
                  <a:t>seja, a mais verossímil, </a:t>
                </a:r>
                <a:r>
                  <a:rPr lang="pt-BR" dirty="0"/>
                  <a:t>em relação ao padrão observado</a:t>
                </a:r>
                <a:r>
                  <a:rPr lang="pt-BR" dirty="0" smtClean="0"/>
                  <a:t>:</a:t>
                </a:r>
              </a:p>
              <a:p>
                <a:pPr marL="0" indent="0">
                  <a:buNone/>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m:oMathPara>
                </a14:m>
                <a:endParaRPr lang="pt-BR" dirty="0" smtClean="0"/>
              </a:p>
              <a:p>
                <a:r>
                  <a:rPr lang="pt-BR" b="1" dirty="0" smtClean="0"/>
                  <a:t>OBS</a:t>
                </a:r>
                <a:r>
                  <a:rPr lang="pt-BR" dirty="0" smtClean="0"/>
                  <a:t>.: se compararmos as </a:t>
                </a:r>
                <a:r>
                  <a:rPr lang="pt-BR" dirty="0"/>
                  <a:t>expressões associadas aos critérios MAP e </a:t>
                </a:r>
                <a:r>
                  <a:rPr lang="pt-BR" dirty="0" smtClean="0"/>
                  <a:t>ML, percebemos que </a:t>
                </a:r>
                <a:r>
                  <a:rPr lang="pt-BR" dirty="0"/>
                  <a:t>a diferença fundamental </a:t>
                </a:r>
                <a:r>
                  <a:rPr lang="pt-BR" dirty="0" smtClean="0"/>
                  <a:t>entre eles reside </a:t>
                </a:r>
                <a:r>
                  <a:rPr lang="pt-BR" dirty="0"/>
                  <a:t>no fato de o MAP explicitamente incorporar o conhecimento das </a:t>
                </a:r>
                <a:r>
                  <a:rPr lang="pt-BR" b="1" i="1" dirty="0"/>
                  <a:t>probabilidades a </a:t>
                </a:r>
                <a:r>
                  <a:rPr lang="pt-BR" b="1" i="1" dirty="0" smtClean="0"/>
                  <a:t>priori</a:t>
                </a:r>
                <a:r>
                  <a:rPr lang="pt-BR" dirty="0" smtClean="0"/>
                  <a:t>,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Curiosamente, quando temos um cenário em que as classes são </a:t>
                </a:r>
                <a:r>
                  <a:rPr lang="pt-BR" dirty="0" smtClean="0"/>
                  <a:t>equiprováveis,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e independentes do índice, </a:t>
                </a:r>
                <a14:m>
                  <m:oMath xmlns:m="http://schemas.openxmlformats.org/officeDocument/2006/math">
                    <m:r>
                      <a:rPr lang="pt-BR" i="1">
                        <a:latin typeface="Cambria Math" panose="02040503050406030204" pitchFamily="18" charset="0"/>
                      </a:rPr>
                      <m:t>𝑖</m:t>
                    </m:r>
                  </m:oMath>
                </a14:m>
                <a:r>
                  <a:rPr lang="pt-BR" dirty="0" smtClean="0"/>
                  <a:t>.  Então, </a:t>
                </a:r>
                <a:r>
                  <a:rPr lang="pt-BR" dirty="0"/>
                  <a:t>maximizar a </a:t>
                </a:r>
                <a:r>
                  <a:rPr lang="pt-BR" b="1" i="1" dirty="0"/>
                  <a:t>probabilidade a posteriori </a:t>
                </a:r>
                <a:r>
                  <a:rPr lang="pt-BR" dirty="0"/>
                  <a:t>fornecerá a mesma solução que o ML.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64240" cy="4999672"/>
              </a:xfrm>
              <a:blipFill rotWithShape="0">
                <a:blip r:embed="rId2"/>
                <a:stretch>
                  <a:fillRect l="-882" t="-2436" r="-1543"/>
                </a:stretch>
              </a:blipFill>
            </p:spPr>
            <p:txBody>
              <a:bodyPr/>
              <a:lstStyle/>
              <a:p>
                <a:r>
                  <a:rPr lang="pt-BR">
                    <a:noFill/>
                  </a:rPr>
                  <a:t> </a:t>
                </a:r>
              </a:p>
            </p:txBody>
          </p:sp>
        </mc:Fallback>
      </mc:AlternateContent>
    </p:spTree>
    <p:extLst>
      <p:ext uri="{BB962C8B-B14F-4D97-AF65-F5344CB8AC3E}">
        <p14:creationId xmlns:p14="http://schemas.microsoft.com/office/powerpoint/2010/main" val="3299042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a:t>
            </a:r>
            <a:r>
              <a:rPr lang="pt-BR" dirty="0" smtClean="0"/>
              <a:t>diagnóstico de doenças</a:t>
            </a:r>
            <a:endParaRPr lang="pt-BR" dirty="0"/>
          </a:p>
        </p:txBody>
      </p:sp>
      <p:sp>
        <p:nvSpPr>
          <p:cNvPr id="3" name="Content Placeholder 2"/>
          <p:cNvSpPr>
            <a:spLocks noGrp="1"/>
          </p:cNvSpPr>
          <p:nvPr>
            <p:ph idx="1"/>
          </p:nvPr>
        </p:nvSpPr>
        <p:spPr>
          <a:xfrm>
            <a:off x="838200" y="1825625"/>
            <a:ext cx="10906760" cy="4351338"/>
          </a:xfrm>
        </p:spPr>
        <p:txBody>
          <a:bodyPr/>
          <a:lstStyle/>
          <a:p>
            <a:pPr marL="0" indent="0" algn="just">
              <a:buNone/>
            </a:pPr>
            <a:r>
              <a:rPr lang="pt-BR" dirty="0" smtClean="0"/>
              <a:t>Vamos supor que estamos </a:t>
            </a:r>
            <a:r>
              <a:rPr lang="pt-BR" dirty="0"/>
              <a:t>trabalhando no diagnóstico de uma nova doença, e que fizemos testes em 100 </a:t>
            </a:r>
            <a:r>
              <a:rPr lang="pt-BR" dirty="0" smtClean="0"/>
              <a:t>indivíduos distintos. Após </a:t>
            </a:r>
            <a:r>
              <a:rPr lang="pt-BR" dirty="0"/>
              <a:t>coletarmos </a:t>
            </a:r>
            <a:r>
              <a:rPr lang="pt-BR" dirty="0" smtClean="0"/>
              <a:t>os resultados, </a:t>
            </a:r>
            <a:r>
              <a:rPr lang="pt-BR" dirty="0"/>
              <a:t>descobrimos que 20 </a:t>
            </a:r>
            <a:r>
              <a:rPr lang="pt-BR" dirty="0" smtClean="0"/>
              <a:t>deles possuíam </a:t>
            </a:r>
            <a:r>
              <a:rPr lang="pt-BR" dirty="0"/>
              <a:t>a doença (20%) e 80 </a:t>
            </a:r>
            <a:r>
              <a:rPr lang="pt-BR" dirty="0" smtClean="0"/>
              <a:t>estavam </a:t>
            </a:r>
            <a:r>
              <a:rPr lang="pt-BR" dirty="0"/>
              <a:t>saudáveis (80%), sendo que </a:t>
            </a:r>
            <a:r>
              <a:rPr lang="pt-BR" dirty="0" smtClean="0"/>
              <a:t>dos indivíduos que </a:t>
            </a:r>
            <a:r>
              <a:rPr lang="pt-BR" dirty="0"/>
              <a:t>possuíam a doença, 90% receberam p</a:t>
            </a:r>
            <a:r>
              <a:rPr lang="pt-BR" dirty="0" smtClean="0"/>
              <a:t>ositivo </a:t>
            </a:r>
            <a:r>
              <a:rPr lang="pt-BR" dirty="0"/>
              <a:t>no teste da doença, e 30% </a:t>
            </a:r>
            <a:r>
              <a:rPr lang="pt-BR" dirty="0" smtClean="0"/>
              <a:t>deles que </a:t>
            </a:r>
            <a:r>
              <a:rPr lang="pt-BR" dirty="0"/>
              <a:t>não possuíam a doença também receberam o teste positivo.</a:t>
            </a:r>
          </a:p>
          <a:p>
            <a:pPr algn="just"/>
            <a:r>
              <a:rPr lang="pt-BR" b="1" dirty="0" smtClean="0"/>
              <a:t>Pergunta</a:t>
            </a:r>
            <a:r>
              <a:rPr lang="pt-BR" dirty="0" smtClean="0"/>
              <a:t>: </a:t>
            </a:r>
            <a:r>
              <a:rPr lang="pt-BR" dirty="0"/>
              <a:t>Se </a:t>
            </a:r>
            <a:r>
              <a:rPr lang="pt-BR" dirty="0" smtClean="0"/>
              <a:t>um novo indivíduo realizar </a:t>
            </a:r>
            <a:r>
              <a:rPr lang="pt-BR" dirty="0"/>
              <a:t>o teste e receber um resultado positivo, qual a probabilidade </a:t>
            </a:r>
            <a:r>
              <a:rPr lang="pt-BR" dirty="0" smtClean="0"/>
              <a:t>dele realmente possuir </a:t>
            </a:r>
            <a:r>
              <a:rPr lang="pt-BR" dirty="0"/>
              <a:t>a doença?</a:t>
            </a:r>
          </a:p>
        </p:txBody>
      </p:sp>
    </p:spTree>
    <p:extLst>
      <p:ext uri="{BB962C8B-B14F-4D97-AF65-F5344CB8AC3E}">
        <p14:creationId xmlns:p14="http://schemas.microsoft.com/office/powerpoint/2010/main" val="24848929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diagnóstico de </a:t>
            </a:r>
            <a:r>
              <a:rPr lang="pt-BR" dirty="0" smtClean="0"/>
              <a:t>doenças (Solução)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777539" cy="5024437"/>
              </a:xfrm>
            </p:spPr>
            <p:txBody>
              <a:bodyPr>
                <a:normAutofit/>
              </a:bodyPr>
              <a:lstStyle/>
              <a:p>
                <a:pPr marL="0" indent="0">
                  <a:buNone/>
                </a:pPr>
                <a:r>
                  <a:rPr lang="pt-BR" sz="2400" b="1" dirty="0" smtClean="0"/>
                  <a:t>Informações que possuímos</a:t>
                </a:r>
                <a:r>
                  <a:rPr lang="pt-BR" sz="2400" dirty="0" smtClean="0"/>
                  <a:t>:</a:t>
                </a:r>
              </a:p>
              <a:p>
                <a:endParaRPr lang="pt-BR" sz="2400" dirty="0" smtClean="0"/>
              </a:p>
              <a:p>
                <a:r>
                  <a:rPr lang="pt-BR" sz="2400" dirty="0" smtClean="0"/>
                  <a:t>Pergunta em forma probabilistica: </a:t>
                </a:r>
                <a14:m>
                  <m:oMath xmlns:m="http://schemas.openxmlformats.org/officeDocument/2006/math">
                    <m:r>
                      <a:rPr lang="pt-BR" sz="2400" i="1">
                        <a:latin typeface="Cambria Math" panose="02040503050406030204" pitchFamily="18" charset="0"/>
                      </a:rPr>
                      <m:t>𝑃</m:t>
                    </m:r>
                    <m:d>
                      <m:dPr>
                        <m:endChr m:val="|"/>
                        <m:ctrlPr>
                          <a:rPr lang="pt-BR" sz="2400" i="1">
                            <a:latin typeface="Cambria Math" panose="02040503050406030204" pitchFamily="18" charset="0"/>
                          </a:rPr>
                        </m:ctrlPr>
                      </m:dPr>
                      <m:e>
                        <m:r>
                          <m:rPr>
                            <m:sty m:val="p"/>
                          </m:rPr>
                          <a:rPr lang="pt-BR" sz="2400">
                            <a:latin typeface="Cambria Math" panose="02040503050406030204" pitchFamily="18" charset="0"/>
                          </a:rPr>
                          <m:t>doen</m:t>
                        </m:r>
                        <m:r>
                          <a:rPr lang="pt-BR" sz="2400">
                            <a:latin typeface="Cambria Math" panose="02040503050406030204" pitchFamily="18" charset="0"/>
                          </a:rPr>
                          <m:t>ç</m:t>
                        </m:r>
                        <m:r>
                          <m:rPr>
                            <m:sty m:val="p"/>
                          </m:rPr>
                          <a:rPr lang="pt-BR" sz="2400">
                            <a:latin typeface="Cambria Math" panose="02040503050406030204" pitchFamily="18" charset="0"/>
                          </a:rPr>
                          <m:t>a</m:t>
                        </m:r>
                        <m:r>
                          <a:rPr lang="pt-BR" sz="2400" b="0" i="0" smtClean="0">
                            <a:latin typeface="Cambria Math" panose="02040503050406030204" pitchFamily="18" charset="0"/>
                          </a:rPr>
                          <m:t> </m:t>
                        </m:r>
                      </m:e>
                    </m:d>
                    <m:r>
                      <a:rPr lang="pt-BR" sz="2400" b="0" i="0" smtClean="0">
                        <a:latin typeface="Cambria Math" panose="02040503050406030204" pitchFamily="18" charset="0"/>
                      </a:rPr>
                      <m:t> +</m:t>
                    </m:r>
                    <m:r>
                      <a:rPr lang="pt-BR" sz="2400" i="1">
                        <a:latin typeface="Cambria Math" panose="02040503050406030204" pitchFamily="18" charset="0"/>
                      </a:rPr>
                      <m:t>)</m:t>
                    </m:r>
                  </m:oMath>
                </a14:m>
                <a:r>
                  <a:rPr lang="pt-BR" sz="2400" dirty="0" smtClean="0"/>
                  <a:t>, ou seja, probabilidade do indivíduo ter a doença dado que o resultado observado é positivo?</a:t>
                </a:r>
              </a:p>
              <a:p>
                <a:r>
                  <a:rPr lang="pt-BR" sz="2400" dirty="0" smtClean="0"/>
                  <a:t>Probabilidades:</a:t>
                </a:r>
              </a:p>
              <a:p>
                <a:pPr marL="0" indent="0">
                  <a:buNone/>
                </a:pPr>
                <a:endParaRPr lang="pt-BR" sz="2400" dirty="0" smtClean="0"/>
              </a:p>
              <a:p>
                <a:pPr marL="0" indent="0">
                  <a:buNone/>
                </a:pPr>
                <a:endParaRPr lang="pt-BR" sz="2400" dirty="0" smtClean="0"/>
              </a:p>
              <a:p>
                <a:r>
                  <a:rPr lang="pt-BR" sz="2400" dirty="0" smtClean="0"/>
                  <a:t>Usando o teorema de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777539" cy="5024437"/>
              </a:xfrm>
              <a:blipFill rotWithShape="0">
                <a:blip r:embed="rId3"/>
                <a:stretch>
                  <a:fillRect l="-848" t="-16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0.9</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a:latin typeface="Cambria Math" panose="02040503050406030204" pitchFamily="18" charset="0"/>
                                  </a:rPr>
                                  <m:t>doen</m:t>
                                </m:r>
                                <m:r>
                                  <a:rPr lang="pt-BR" i="0">
                                    <a:latin typeface="Cambria Math" panose="02040503050406030204" pitchFamily="18" charset="0"/>
                                  </a:rPr>
                                  <m:t>ç</m:t>
                                </m:r>
                                <m:r>
                                  <m:rPr>
                                    <m:sty m:val="p"/>
                                  </m:rPr>
                                  <a:rPr lang="pt-BR" i="0">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m:t>
                                </m:r>
                                <m:r>
                                  <m:rPr>
                                    <m:nor/>
                                  </m:rPr>
                                  <a:rPr lang="pt-BR" b="0" i="0" dirty="0" smtClean="0"/>
                                  <m:t>3</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0.2</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0.8</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oMath>
                          </a14:m>
                          <a:r>
                            <a:rPr lang="pt-BR" dirty="0" smtClean="0"/>
                            <a:t> +</a:t>
                          </a:r>
                          <a14:m>
                            <m:oMath xmlns:m="http://schemas.openxmlformats.org/officeDocument/2006/math">
                              <m:r>
                                <a:rPr lang="pt-BR" b="0" i="0" smtClean="0">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a:rPr lang="pt-BR" i="1" smtClean="0">
                                      <a:latin typeface="Cambria Math" panose="02040503050406030204" pitchFamily="18" charset="0"/>
                                    </a:rPr>
                                    <m:t>+</m:t>
                                  </m:r>
                                </m:e>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m:rPr>
                                  <m:nor/>
                                </m:rPr>
                                <a:rPr lang="pt-BR">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a:rPr lang="pt-BR" b="0" i="1" smtClean="0">
                                  <a:latin typeface="Cambria Math" panose="02040503050406030204" pitchFamily="18" charset="0"/>
                                </a:rPr>
                                <m:t>=</m:t>
                              </m:r>
                              <m:r>
                                <m:rPr>
                                  <m:nor/>
                                </m:rPr>
                                <a:rPr lang="pt-BR" dirty="0" smtClean="0"/>
                                <m:t>0.42</m:t>
                              </m:r>
                            </m:oMath>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mc:Choice>
        <mc:Fallback xmlns="">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xmlns:a14="http://schemas.microsoft.com/office/drawing/2010/main" val="20000"/>
                        </a:ext>
                      </a:extLst>
                    </a:gridCol>
                    <a:gridCol w="4064000">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639" r="-100300" b="-226230"/>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639" r="-300" b="-226230"/>
                          </a:stretch>
                        </a:blipFill>
                      </a:tcPr>
                    </a:tc>
                    <a:extLst>
                      <a:ext uri="{0D108BD9-81ED-4DB2-BD59-A6C34878D82A}">
                        <a16:rowId xmlns:a16="http://schemas.microsoft.com/office/drawing/2014/main" xmlns="" xmlns:a14="http://schemas.microsoft.com/office/drawing/2010/main" val="10000"/>
                      </a:ext>
                    </a:extLst>
                  </a:tr>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00000" r="-100300" b="-12258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00000" r="-300" b="-122581"/>
                          </a:stretch>
                        </a:blipFill>
                      </a:tcPr>
                    </a:tc>
                    <a:extLst>
                      <a:ext uri="{0D108BD9-81ED-4DB2-BD59-A6C34878D82A}">
                        <a16:rowId xmlns:a16="http://schemas.microsoft.com/office/drawing/2014/main" xmlns="" xmlns:a14="http://schemas.microsoft.com/office/drawing/2010/main" val="10001"/>
                      </a:ext>
                    </a:extLst>
                  </a:tr>
                  <a:tr h="370840">
                    <a:tc gridSpan="2">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75" t="-203279" r="-150" b="-24590"/>
                          </a:stretch>
                        </a:blip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val="20000"/>
                        </a:ext>
                      </a:extLst>
                    </a:gridCol>
                    <a:gridCol w="4802187">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centerGroup"/>
                              </m:oMathParaPr>
                              <m:oMath xmlns:m="http://schemas.openxmlformats.org/officeDocument/2006/math">
                                <m:r>
                                  <m:rPr>
                                    <m:nor/>
                                  </m:rPr>
                                  <a:rPr lang="pt-BR" dirty="0" smtClean="0"/>
                                  <m:t>2 </m:t>
                                </m:r>
                                <m:r>
                                  <m:rPr>
                                    <m:nor/>
                                  </m:rPr>
                                  <a:rPr lang="pt-BR" dirty="0" smtClean="0"/>
                                  <m:t>classes</m:t>
                                </m:r>
                                <m:r>
                                  <m:rPr>
                                    <m:nor/>
                                  </m:rPr>
                                  <a:rPr lang="pt-BR"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r>
                                  <m:rPr>
                                    <m:nor/>
                                  </m:rPr>
                                  <a:rPr lang="pt-BR" b="0" i="0" dirty="0" smtClean="0"/>
                                  <m:t> </m:t>
                                </m:r>
                                <m:r>
                                  <m:rPr>
                                    <m:nor/>
                                  </m:rPr>
                                  <a:rPr lang="pt-BR" dirty="0" smtClean="0"/>
                                  <m:t>e</m:t>
                                </m:r>
                                <m:r>
                                  <m:rPr>
                                    <m:nor/>
                                  </m:rPr>
                                  <a:rPr lang="pt-BR" dirty="0" smtClean="0"/>
                                  <m:t> </m:t>
                                </m:r>
                                <m:r>
                                  <m:rPr>
                                    <m:nor/>
                                  </m:rPr>
                                  <a:rPr lang="pt-BR" dirty="0" smtClean="0"/>
                                  <m:t>n</m:t>
                                </m:r>
                                <m:r>
                                  <m:rPr>
                                    <m:nor/>
                                  </m:rPr>
                                  <a:rPr lang="pt-BR" dirty="0" smtClean="0"/>
                                  <m:t>ã</m:t>
                                </m:r>
                                <m:r>
                                  <m:rPr>
                                    <m:nor/>
                                  </m:rPr>
                                  <a:rPr lang="pt-BR" dirty="0" smtClean="0"/>
                                  <m:t>o</m:t>
                                </m:r>
                                <m:r>
                                  <m:rPr>
                                    <m:nor/>
                                  </m:rPr>
                                  <a:rPr lang="pt-BR" b="0" i="0"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pt-BR" dirty="0" smtClean="0"/>
                                  <m:t>1 </m:t>
                                </m:r>
                                <m:r>
                                  <m:rPr>
                                    <m:nor/>
                                  </m:rPr>
                                  <a:rPr lang="pt-BR" dirty="0" smtClean="0"/>
                                  <m:t>atributo</m:t>
                                </m:r>
                                <m:r>
                                  <m:rPr>
                                    <m:nor/>
                                  </m:rPr>
                                  <a:rPr lang="pt-BR" dirty="0" smtClean="0"/>
                                  <m:t>: </m:t>
                                </m:r>
                                <m:r>
                                  <m:rPr>
                                    <m:nor/>
                                  </m:rPr>
                                  <a:rPr lang="pt-BR" dirty="0" smtClean="0"/>
                                  <m:t>resultado</m:t>
                                </m:r>
                                <m:r>
                                  <m:rPr>
                                    <m:nor/>
                                  </m:rPr>
                                  <a:rPr lang="pt-BR" dirty="0" smtClean="0"/>
                                  <m:t> </m:t>
                                </m:r>
                                <m:r>
                                  <m:rPr>
                                    <m:nor/>
                                  </m:rPr>
                                  <a:rPr lang="pt-BR" dirty="0" smtClean="0"/>
                                  <m:t>do</m:t>
                                </m:r>
                                <m:r>
                                  <m:rPr>
                                    <m:nor/>
                                  </m:rPr>
                                  <a:rPr lang="pt-BR" dirty="0" smtClean="0"/>
                                  <m:t> </m:t>
                                </m:r>
                                <m:r>
                                  <m:rPr>
                                    <m:nor/>
                                  </m:rPr>
                                  <a:rPr lang="pt-BR" dirty="0" smtClean="0"/>
                                  <m:t>teste</m:t>
                                </m:r>
                                <m:r>
                                  <m:rPr>
                                    <m:nor/>
                                  </m:rPr>
                                  <a:rPr lang="pt-BR" dirty="0" smtClean="0"/>
                                  <m:t>: + </m:t>
                                </m:r>
                                <m:r>
                                  <m:rPr>
                                    <m:nor/>
                                  </m:rPr>
                                  <a:rPr lang="pt-BR" dirty="0" smtClean="0"/>
                                  <m:t>ou</m:t>
                                </m:r>
                                <m:r>
                                  <m:rPr>
                                    <m:nor/>
                                  </m:rPr>
                                  <a:rPr lang="pt-BR" dirty="0" smtClean="0"/>
                                  <m:t> –</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mc:Choice>
        <mc:Fallback xmlns="">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xmlns:a14="http://schemas.microsoft.com/office/drawing/2010/main" val="20000"/>
                        </a:ext>
                      </a:extLst>
                    </a:gridCol>
                    <a:gridCol w="4802187">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27" t="-3279" r="-100254" b="-8197"/>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00127" t="-3279" r="-254" b="-8197"/>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val="20000"/>
                        </a:ext>
                      </a:extLst>
                    </a:gridCol>
                  </a:tblGrid>
                  <a:tr h="6661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e>
                                  <m:e>
                                    <m:r>
                                      <a:rPr lang="pt-BR">
                                        <a:latin typeface="Cambria Math" panose="02040503050406030204" pitchFamily="18" charset="0"/>
                                      </a:rPr>
                                      <m:t>+</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a:latin typeface="Cambria Math" panose="02040503050406030204" pitchFamily="18" charset="0"/>
                                      </a:rPr>
                                      <m:t>𝑃</m:t>
                                    </m:r>
                                    <m:r>
                                      <a:rPr lang="pt-BR" i="1">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num>
                                  <m:den>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a:rPr lang="pt-BR" i="1">
                                        <a:latin typeface="Cambria Math" panose="02040503050406030204" pitchFamily="18" charset="0"/>
                                      </a:rPr>
                                      <m:t>)</m:t>
                                    </m:r>
                                  </m:den>
                                </m:f>
                                <m:r>
                                  <a:rPr lang="pt-BR">
                                    <a:latin typeface="Cambria Math" panose="02040503050406030204" pitchFamily="18" charset="0"/>
                                  </a:rPr>
                                  <m:t>=0</m:t>
                                </m:r>
                                <m:r>
                                  <a:rPr lang="pt-BR" b="0" i="0" smtClean="0">
                                    <a:latin typeface="Cambria Math" panose="02040503050406030204" pitchFamily="18" charset="0"/>
                                  </a:rPr>
                                  <m:t>.429</m:t>
                                </m:r>
                              </m:oMath>
                            </m:oMathPara>
                          </a14:m>
                          <a:endParaRPr lang="pt-BR" dirty="0" smtClean="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1800" i="1" smtClean="0">
                                    <a:latin typeface="Cambria Math" panose="02040503050406030204" pitchFamily="18" charset="0"/>
                                  </a:rPr>
                                  <m:t>𝑃</m:t>
                                </m:r>
                                <m:d>
                                  <m:dPr>
                                    <m:ctrlPr>
                                      <a:rPr lang="pt-BR" sz="1800" i="1">
                                        <a:latin typeface="Cambria Math" panose="02040503050406030204" pitchFamily="18" charset="0"/>
                                      </a:rPr>
                                    </m:ctrlPr>
                                  </m:dPr>
                                  <m:e>
                                    <m:r>
                                      <m:rPr>
                                        <m:sty m:val="p"/>
                                      </m:rPr>
                                      <a:rPr lang="pt-BR" sz="1800" b="0" i="0" smtClean="0">
                                        <a:latin typeface="Cambria Math" panose="02040503050406030204" pitchFamily="18" charset="0"/>
                                      </a:rPr>
                                      <m:t>sem</m:t>
                                    </m:r>
                                    <m:r>
                                      <a:rPr lang="pt-BR" sz="1800" b="0" i="0" smtClean="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e>
                                  <m:e>
                                    <m:r>
                                      <a:rPr lang="pt-BR" sz="1800">
                                        <a:latin typeface="Cambria Math" panose="02040503050406030204" pitchFamily="18" charset="0"/>
                                      </a:rPr>
                                      <m:t>+</m:t>
                                    </m:r>
                                  </m:e>
                                </m:d>
                                <m:r>
                                  <a:rPr lang="pt-BR" sz="1800" i="1">
                                    <a:latin typeface="Cambria Math" panose="02040503050406030204" pitchFamily="18" charset="0"/>
                                  </a:rPr>
                                  <m:t>=</m:t>
                                </m:r>
                                <m:f>
                                  <m:fPr>
                                    <m:ctrlPr>
                                      <a:rPr lang="pt-BR" sz="1800" i="1" smtClean="0">
                                        <a:latin typeface="Cambria Math" panose="02040503050406030204" pitchFamily="18" charset="0"/>
                                      </a:rPr>
                                    </m:ctrlPr>
                                  </m:fPr>
                                  <m:num>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r>
                                      <a:rPr lang="pt-BR" sz="1800" i="1">
                                        <a:latin typeface="Cambria Math" panose="02040503050406030204" pitchFamily="18" charset="0"/>
                                      </a:rPr>
                                      <m:t>𝑃</m:t>
                                    </m:r>
                                    <m:r>
                                      <a:rPr lang="pt-BR" sz="1800" i="1">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num>
                                  <m:den>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a:rPr lang="pt-BR" sz="1800" i="1">
                                        <a:latin typeface="Cambria Math" panose="02040503050406030204" pitchFamily="18" charset="0"/>
                                      </a:rPr>
                                      <m:t>)</m:t>
                                    </m:r>
                                  </m:den>
                                </m:f>
                                <m:r>
                                  <a:rPr lang="pt-BR" sz="1800">
                                    <a:latin typeface="Cambria Math" panose="02040503050406030204" pitchFamily="18" charset="0"/>
                                  </a:rPr>
                                  <m:t>=0.</m:t>
                                </m:r>
                                <m:r>
                                  <a:rPr lang="pt-BR" sz="1800" b="0" i="0" smtClean="0">
                                    <a:latin typeface="Cambria Math" panose="02040503050406030204" pitchFamily="18" charset="0"/>
                                  </a:rPr>
                                  <m:t>571</m:t>
                                </m:r>
                              </m:oMath>
                            </m:oMathPara>
                          </a14:m>
                          <a:endParaRPr lang="pt-BR" sz="1800" dirty="0" smtClean="0"/>
                        </a:p>
                      </a:txBody>
                      <a:tcPr/>
                    </a:tc>
                    <a:extLst>
                      <a:ext uri="{0D108BD9-81ED-4DB2-BD59-A6C34878D82A}">
                        <a16:rowId xmlns:a16="http://schemas.microsoft.com/office/drawing/2014/main" xmlns="" val="10001"/>
                      </a:ext>
                    </a:extLst>
                  </a:tr>
                </a:tbl>
              </a:graphicData>
            </a:graphic>
          </p:graphicFrame>
        </mc:Choice>
        <mc:Fallback xmlns="">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xmlns:a14="http://schemas.microsoft.com/office/drawing/2010/main" val="20000"/>
                        </a:ext>
                      </a:extLst>
                    </a:gridCol>
                  </a:tblGrid>
                  <a:tr h="666115">
                    <a:tc>
                      <a:txBody>
                        <a:bodyPr/>
                        <a:lstStyle/>
                        <a:p>
                          <a:endParaRPr lang="pt-BR"/>
                        </a:p>
                      </a:txBody>
                      <a:tcPr>
                        <a:blipFill rotWithShape="0">
                          <a:blip r:embed="rId6"/>
                          <a:stretch>
                            <a:fillRect b="-99091"/>
                          </a:stretch>
                        </a:blipFill>
                      </a:tcPr>
                    </a:tc>
                    <a:extLst>
                      <a:ext uri="{0D108BD9-81ED-4DB2-BD59-A6C34878D82A}">
                        <a16:rowId xmlns:a16="http://schemas.microsoft.com/office/drawing/2014/main" xmlns="" xmlns:a14="http://schemas.microsoft.com/office/drawing/2010/main" val="10000"/>
                      </a:ext>
                    </a:extLst>
                  </a:tr>
                  <a:tr h="662623">
                    <a:tc>
                      <a:txBody>
                        <a:bodyPr/>
                        <a:lstStyle/>
                        <a:p>
                          <a:endParaRPr lang="pt-BR"/>
                        </a:p>
                      </a:txBody>
                      <a:tcPr>
                        <a:blipFill rotWithShape="0">
                          <a:blip r:embed="rId6"/>
                          <a:stretch>
                            <a:fillRect t="-100917"/>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6" name="Rectangle 5"/>
          <p:cNvSpPr/>
          <p:nvPr/>
        </p:nvSpPr>
        <p:spPr>
          <a:xfrm>
            <a:off x="7061599" y="4972237"/>
            <a:ext cx="4614767" cy="1077218"/>
          </a:xfrm>
          <a:prstGeom prst="rect">
            <a:avLst/>
          </a:prstGeom>
        </p:spPr>
        <p:txBody>
          <a:bodyPr wrap="square">
            <a:spAutoFit/>
          </a:bodyPr>
          <a:lstStyle/>
          <a:p>
            <a:r>
              <a:rPr lang="pt-BR" sz="1600" dirty="0" smtClean="0"/>
              <a:t>A probabilidade </a:t>
            </a:r>
            <a:r>
              <a:rPr lang="pt-BR" sz="1600" dirty="0"/>
              <a:t>dele não ter a doença mesmo tendo </a:t>
            </a:r>
            <a:r>
              <a:rPr lang="pt-BR" sz="1600" dirty="0" smtClean="0"/>
              <a:t>seu </a:t>
            </a:r>
            <a:r>
              <a:rPr lang="pt-BR" sz="1600" dirty="0"/>
              <a:t>teste positivo é de aproximadamente 57</a:t>
            </a:r>
            <a:r>
              <a:rPr lang="pt-BR" sz="1600" dirty="0" smtClean="0"/>
              <a:t>%, ou seja, a probabilidade de </a:t>
            </a:r>
            <a:r>
              <a:rPr lang="pt-BR" sz="1600" b="1" i="1" dirty="0" smtClean="0"/>
              <a:t>falsos positivos </a:t>
            </a:r>
            <a:r>
              <a:rPr lang="pt-BR" sz="1600" dirty="0" smtClean="0"/>
              <a:t>é alta. Portanto, este não é um teste confiável.</a:t>
            </a:r>
            <a:endParaRPr lang="pt-BR" sz="1600" dirty="0"/>
          </a:p>
        </p:txBody>
      </p:sp>
    </p:spTree>
    <p:extLst>
      <p:ext uri="{BB962C8B-B14F-4D97-AF65-F5344CB8AC3E}">
        <p14:creationId xmlns:p14="http://schemas.microsoft.com/office/powerpoint/2010/main" val="2401807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Tópicos abordados</a:t>
            </a:r>
            <a:endParaRPr lang="pt-BR" dirty="0"/>
          </a:p>
        </p:txBody>
      </p:sp>
      <p:sp>
        <p:nvSpPr>
          <p:cNvPr id="3" name="Content Placeholder 2"/>
          <p:cNvSpPr>
            <a:spLocks noGrp="1"/>
          </p:cNvSpPr>
          <p:nvPr>
            <p:ph idx="1"/>
          </p:nvPr>
        </p:nvSpPr>
        <p:spPr/>
        <p:txBody>
          <a:bodyPr/>
          <a:lstStyle/>
          <a:p>
            <a:r>
              <a:rPr lang="pt-BR" dirty="0" smtClean="0"/>
              <a:t>Abordagens para classificação linear:</a:t>
            </a:r>
          </a:p>
          <a:p>
            <a:pPr lvl="1"/>
            <a:r>
              <a:rPr lang="pt-BR" dirty="0" smtClean="0"/>
              <a:t>Regressão logística</a:t>
            </a:r>
          </a:p>
          <a:p>
            <a:pPr lvl="1"/>
            <a:r>
              <a:rPr lang="pt-BR" dirty="0"/>
              <a:t>Classificação </a:t>
            </a:r>
            <a:r>
              <a:rPr lang="pt-BR" dirty="0" smtClean="0"/>
              <a:t>Bayesiana</a:t>
            </a:r>
          </a:p>
          <a:p>
            <a:r>
              <a:rPr lang="pt-BR" dirty="0"/>
              <a:t>Métricas </a:t>
            </a:r>
            <a:r>
              <a:rPr lang="pt-BR" dirty="0" smtClean="0"/>
              <a:t>para avaliação de classificadores.</a:t>
            </a:r>
          </a:p>
        </p:txBody>
      </p:sp>
    </p:spTree>
    <p:extLst>
      <p:ext uri="{BB962C8B-B14F-4D97-AF65-F5344CB8AC3E}">
        <p14:creationId xmlns:p14="http://schemas.microsoft.com/office/powerpoint/2010/main" val="2325159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 naïve 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50600" cy="4885419"/>
              </a:xfrm>
            </p:spPr>
            <p:txBody>
              <a:bodyPr>
                <a:normAutofit fontScale="85000" lnSpcReduction="20000"/>
              </a:bodyPr>
              <a:lstStyle/>
              <a:p>
                <a:r>
                  <a:rPr lang="pt-BR" dirty="0" smtClean="0"/>
                  <a:t>São </a:t>
                </a:r>
                <a:r>
                  <a:rPr lang="pt-BR" dirty="0"/>
                  <a:t>classificadores </a:t>
                </a:r>
                <a:r>
                  <a:rPr lang="pt-BR" dirty="0" smtClean="0"/>
                  <a:t>que assumem que os </a:t>
                </a:r>
                <a:r>
                  <a:rPr lang="pt-BR" b="1" i="1" dirty="0" smtClean="0"/>
                  <a:t>atributos</a:t>
                </a:r>
                <a:r>
                  <a:rPr lang="pt-BR" dirty="0" smtClean="0"/>
                  <a:t> são </a:t>
                </a:r>
                <a:r>
                  <a:rPr lang="pt-BR" b="1" i="1" dirty="0" smtClean="0"/>
                  <a:t>estatisticamente </a:t>
                </a:r>
                <a:r>
                  <a:rPr lang="pt-BR" b="1" i="1" dirty="0"/>
                  <a:t>independentes</a:t>
                </a:r>
                <a:r>
                  <a:rPr lang="pt-BR" dirty="0"/>
                  <a:t> </a:t>
                </a:r>
                <a:r>
                  <a:rPr lang="pt-BR" dirty="0" smtClean="0"/>
                  <a:t>uns dos outros. </a:t>
                </a:r>
              </a:p>
              <a:p>
                <a:r>
                  <a:rPr lang="pt-BR" dirty="0"/>
                  <a:t>Ou seja, a alteração do valor de um atributo, não influencia diretamente ou altera o valor de qualquer um dos outros </a:t>
                </a:r>
                <a:r>
                  <a:rPr lang="pt-BR" dirty="0" smtClean="0"/>
                  <a:t>atributos. </a:t>
                </a:r>
              </a:p>
              <a:p>
                <a:r>
                  <a:rPr lang="pt-BR" dirty="0" smtClean="0"/>
                  <a:t>Assim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dado o vetor de atributos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pode ser reescrita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r>
                            <a:rPr lang="pt-BR" b="1"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e>
                            <m:sup>
                              <m:r>
                                <a:rPr lang="pt-BR" i="1">
                                  <a:latin typeface="Cambria Math" panose="02040503050406030204" pitchFamily="18" charset="0"/>
                                </a:rPr>
                                <m:t>𝑇</m:t>
                              </m:r>
                            </m:sup>
                          </m:sSup>
                        </m:e>
                      </m:d>
                      <m:r>
                        <a:rPr lang="pt-BR" b="1" i="1">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den>
                      </m:f>
                      <m:r>
                        <a:rPr lang="pt-BR" b="1" i="1" smtClean="0">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b="1"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den>
                      </m:f>
                    </m:oMath>
                  </m:oMathPara>
                </a14:m>
                <a:endParaRPr lang="pt-BR" dirty="0" smtClean="0"/>
              </a:p>
              <a:p>
                <a:r>
                  <a:rPr lang="pt-BR" dirty="0" smtClean="0"/>
                  <a:t>Com a independência dos atributos, os </a:t>
                </a:r>
                <a:r>
                  <a:rPr lang="pt-BR" dirty="0" err="1" smtClean="0"/>
                  <a:t>decisores</a:t>
                </a:r>
                <a:r>
                  <a:rPr lang="pt-BR" dirty="0" smtClean="0"/>
                  <a:t> MAP e ML são dados por</a:t>
                </a:r>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a:latin typeface="Cambria Math" panose="02040503050406030204" pitchFamily="18" charset="0"/>
                            </a:rPr>
                            <m:t>,</m:t>
                          </m:r>
                        </m:e>
                      </m:func>
                    </m:oMath>
                  </m:oMathPara>
                </a14:m>
                <a:endParaRPr lang="pt-BR" dirty="0" smtClean="0"/>
              </a:p>
              <a:p>
                <a:pPr marL="0" indent="0" algn="ctr">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smtClean="0">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r>
                        <a:rPr lang="pt-BR" b="0" i="0" smtClean="0">
                          <a:latin typeface="Cambria Math" panose="02040503050406030204" pitchFamily="18" charset="0"/>
                        </a:rPr>
                        <m:t>.</m:t>
                      </m:r>
                    </m:oMath>
                  </m:oMathPara>
                </a14:m>
                <a:endParaRPr lang="pt-BR" dirty="0" smtClean="0"/>
              </a:p>
              <a:p>
                <a:r>
                  <a:rPr lang="pt-BR" dirty="0" smtClean="0"/>
                  <a:t>Aplicações típicas do classificador </a:t>
                </a:r>
                <a:r>
                  <a:rPr lang="pt-BR" dirty="0"/>
                  <a:t>naïve </a:t>
                </a:r>
                <a:r>
                  <a:rPr lang="pt-BR" dirty="0" smtClean="0"/>
                  <a:t>Bayes </a:t>
                </a:r>
                <a:r>
                  <a:rPr lang="pt-BR" dirty="0"/>
                  <a:t>incluem filtragem de spam, classificação de </a:t>
                </a:r>
                <a:r>
                  <a:rPr lang="pt-BR" dirty="0" smtClean="0"/>
                  <a:t>documentos e de sentimentos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50600" cy="4885419"/>
              </a:xfrm>
              <a:blipFill rotWithShape="0">
                <a:blip r:embed="rId3"/>
                <a:stretch>
                  <a:fillRect l="-765" t="-2868" r="-875"/>
                </a:stretch>
              </a:blipFill>
            </p:spPr>
            <p:txBody>
              <a:bodyPr/>
              <a:lstStyle/>
              <a:p>
                <a:r>
                  <a:rPr lang="pt-BR">
                    <a:noFill/>
                  </a:rPr>
                  <a:t> </a:t>
                </a:r>
              </a:p>
            </p:txBody>
          </p:sp>
        </mc:Fallback>
      </mc:AlternateContent>
    </p:spTree>
    <p:extLst>
      <p:ext uri="{BB962C8B-B14F-4D97-AF65-F5344CB8AC3E}">
        <p14:creationId xmlns:p14="http://schemas.microsoft.com/office/powerpoint/2010/main" val="28429332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113"/>
            <a:ext cx="10515600" cy="1325563"/>
          </a:xfrm>
        </p:spPr>
        <p:txBody>
          <a:bodyPr/>
          <a:lstStyle/>
          <a:p>
            <a:r>
              <a:rPr lang="pt-BR" dirty="0" smtClean="0"/>
              <a:t>Classificador </a:t>
            </a:r>
            <a:r>
              <a:rPr lang="pt-BR" dirty="0"/>
              <a:t>naïve Bayes</a:t>
            </a:r>
          </a:p>
        </p:txBody>
      </p:sp>
      <p:sp>
        <p:nvSpPr>
          <p:cNvPr id="3" name="Content Placeholder 2"/>
          <p:cNvSpPr>
            <a:spLocks noGrp="1"/>
          </p:cNvSpPr>
          <p:nvPr>
            <p:ph idx="1"/>
          </p:nvPr>
        </p:nvSpPr>
        <p:spPr>
          <a:xfrm>
            <a:off x="838200" y="1555846"/>
            <a:ext cx="11021568" cy="4987194"/>
          </a:xfrm>
        </p:spPr>
        <p:txBody>
          <a:bodyPr>
            <a:normAutofit fontScale="85000" lnSpcReduction="20000"/>
          </a:bodyPr>
          <a:lstStyle/>
          <a:p>
            <a:pPr marL="0" indent="0">
              <a:buNone/>
            </a:pPr>
            <a:r>
              <a:rPr lang="pt-BR" b="1" dirty="0" smtClean="0"/>
              <a:t>Vantagens</a:t>
            </a:r>
          </a:p>
          <a:p>
            <a:r>
              <a:rPr lang="pt-BR" dirty="0" smtClean="0"/>
              <a:t>Fácil </a:t>
            </a:r>
            <a:r>
              <a:rPr lang="pt-BR" dirty="0"/>
              <a:t>de </a:t>
            </a:r>
            <a:r>
              <a:rPr lang="pt-BR" dirty="0" smtClean="0"/>
              <a:t>ser implementado e </a:t>
            </a:r>
            <a:r>
              <a:rPr lang="pt-BR" dirty="0"/>
              <a:t>altamente </a:t>
            </a:r>
            <a:r>
              <a:rPr lang="pt-BR" dirty="0" smtClean="0"/>
              <a:t>escalável.</a:t>
            </a:r>
          </a:p>
          <a:p>
            <a:r>
              <a:rPr lang="pt-BR" dirty="0" smtClean="0"/>
              <a:t>Funciona bem mesmo com poucos dados.</a:t>
            </a:r>
          </a:p>
          <a:p>
            <a:r>
              <a:rPr lang="pt-BR" dirty="0"/>
              <a:t>R</a:t>
            </a:r>
            <a:r>
              <a:rPr lang="pt-BR" dirty="0" smtClean="0"/>
              <a:t>ápido para realizar as classificações, e portanto, pode ser utilizado em aplicações de tempo-real.</a:t>
            </a:r>
          </a:p>
          <a:p>
            <a:r>
              <a:rPr lang="pt-BR" dirty="0"/>
              <a:t>Além de simples, </a:t>
            </a:r>
            <a:r>
              <a:rPr lang="pt-BR" dirty="0" smtClean="0"/>
              <a:t>ele é </a:t>
            </a:r>
            <a:r>
              <a:rPr lang="pt-BR" dirty="0"/>
              <a:t>conhecido por </a:t>
            </a:r>
            <a:r>
              <a:rPr lang="pt-BR" dirty="0" smtClean="0"/>
              <a:t>apresentar performance melhor do que </a:t>
            </a:r>
            <a:r>
              <a:rPr lang="pt-BR" dirty="0"/>
              <a:t>métodos de classificação altamente </a:t>
            </a:r>
            <a:r>
              <a:rPr lang="pt-BR" dirty="0" smtClean="0"/>
              <a:t>sofisticados em algumas aplicações.</a:t>
            </a:r>
          </a:p>
          <a:p>
            <a:pPr marL="0" indent="0">
              <a:buNone/>
            </a:pPr>
            <a:r>
              <a:rPr lang="pt-BR" b="1" dirty="0" smtClean="0"/>
              <a:t>Desvantagens</a:t>
            </a:r>
            <a:endParaRPr lang="pt-BR" dirty="0" smtClean="0"/>
          </a:p>
          <a:p>
            <a:r>
              <a:rPr lang="en-US" dirty="0" smtClean="0"/>
              <a:t>Assume </a:t>
            </a:r>
            <a:r>
              <a:rPr lang="en-US" dirty="0" err="1" smtClean="0"/>
              <a:t>que</a:t>
            </a:r>
            <a:r>
              <a:rPr lang="en-US" dirty="0" smtClean="0"/>
              <a:t> </a:t>
            </a:r>
            <a:r>
              <a:rPr lang="en-US" dirty="0" err="1" smtClean="0"/>
              <a:t>todos</a:t>
            </a:r>
            <a:r>
              <a:rPr lang="en-US" dirty="0" smtClean="0"/>
              <a:t> </a:t>
            </a:r>
            <a:r>
              <a:rPr lang="en-US" dirty="0" err="1" smtClean="0"/>
              <a:t>os</a:t>
            </a:r>
            <a:r>
              <a:rPr lang="en-US" dirty="0" smtClean="0"/>
              <a:t> </a:t>
            </a:r>
            <a:r>
              <a:rPr lang="en-US" dirty="0" err="1" smtClean="0"/>
              <a:t>atributos</a:t>
            </a:r>
            <a:r>
              <a:rPr lang="en-US" dirty="0" smtClean="0"/>
              <a:t> </a:t>
            </a:r>
            <a:r>
              <a:rPr lang="en-US" dirty="0" err="1" smtClean="0"/>
              <a:t>são</a:t>
            </a:r>
            <a:r>
              <a:rPr lang="en-US" dirty="0" smtClean="0"/>
              <a:t> </a:t>
            </a:r>
            <a:r>
              <a:rPr lang="en-US" dirty="0" err="1" smtClean="0"/>
              <a:t>independentes</a:t>
            </a:r>
            <a:r>
              <a:rPr lang="en-US" dirty="0" smtClean="0"/>
              <a:t>, o </a:t>
            </a:r>
            <a:r>
              <a:rPr lang="en-US" dirty="0" err="1" smtClean="0"/>
              <a:t>que</a:t>
            </a:r>
            <a:r>
              <a:rPr lang="en-US" dirty="0" smtClean="0"/>
              <a:t> </a:t>
            </a:r>
            <a:r>
              <a:rPr lang="en-US" dirty="0" err="1" smtClean="0"/>
              <a:t>muitas</a:t>
            </a:r>
            <a:r>
              <a:rPr lang="en-US" dirty="0" smtClean="0"/>
              <a:t> </a:t>
            </a:r>
            <a:r>
              <a:rPr lang="en-US" dirty="0" err="1" smtClean="0"/>
              <a:t>vezes</a:t>
            </a:r>
            <a:r>
              <a:rPr lang="en-US" dirty="0" smtClean="0"/>
              <a:t> </a:t>
            </a:r>
            <a:r>
              <a:rPr lang="en-US" dirty="0" err="1" smtClean="0"/>
              <a:t>não</a:t>
            </a:r>
            <a:r>
              <a:rPr lang="en-US" dirty="0" smtClean="0"/>
              <a:t> é </a:t>
            </a:r>
            <a:r>
              <a:rPr lang="en-US" dirty="0" err="1" smtClean="0"/>
              <a:t>verdade</a:t>
            </a:r>
            <a:r>
              <a:rPr lang="en-US" dirty="0" smtClean="0"/>
              <a:t> </a:t>
            </a:r>
            <a:r>
              <a:rPr lang="en-US" dirty="0" err="1" smtClean="0"/>
              <a:t>na</a:t>
            </a:r>
            <a:r>
              <a:rPr lang="en-US" dirty="0" smtClean="0"/>
              <a:t> </a:t>
            </a:r>
            <a:r>
              <a:rPr lang="en-US" dirty="0" err="1" smtClean="0"/>
              <a:t>prática</a:t>
            </a:r>
            <a:r>
              <a:rPr lang="en-US" dirty="0" smtClean="0"/>
              <a:t>.</a:t>
            </a:r>
          </a:p>
          <a:p>
            <a:r>
              <a:rPr lang="en-US" dirty="0" err="1" smtClean="0"/>
              <a:t>Não</a:t>
            </a:r>
            <a:r>
              <a:rPr lang="en-US" dirty="0" smtClean="0"/>
              <a:t> </a:t>
            </a:r>
            <a:r>
              <a:rPr lang="en-US" dirty="0" err="1" smtClean="0"/>
              <a:t>consegue</a:t>
            </a:r>
            <a:r>
              <a:rPr lang="en-US" dirty="0" smtClean="0"/>
              <a:t> </a:t>
            </a:r>
            <a:r>
              <a:rPr lang="en-US" dirty="0" err="1" smtClean="0"/>
              <a:t>classificar</a:t>
            </a:r>
            <a:r>
              <a:rPr lang="en-US" dirty="0" smtClean="0"/>
              <a:t> </a:t>
            </a:r>
            <a:r>
              <a:rPr lang="en-US" dirty="0" err="1" smtClean="0"/>
              <a:t>caso</a:t>
            </a:r>
            <a:r>
              <a:rPr lang="en-US" dirty="0" smtClean="0"/>
              <a:t> </a:t>
            </a:r>
            <a:r>
              <a:rPr lang="en-US" dirty="0" err="1" smtClean="0"/>
              <a:t>uma</a:t>
            </a:r>
            <a:r>
              <a:rPr lang="en-US" dirty="0" smtClean="0"/>
              <a:t> das </a:t>
            </a:r>
            <a:r>
              <a:rPr lang="en-US" dirty="0" err="1" smtClean="0"/>
              <a:t>probabilidades</a:t>
            </a:r>
            <a:r>
              <a:rPr lang="en-US" dirty="0" smtClean="0"/>
              <a:t> </a:t>
            </a:r>
            <a:r>
              <a:rPr lang="en-US" dirty="0" err="1" smtClean="0"/>
              <a:t>condicionais</a:t>
            </a:r>
            <a:r>
              <a:rPr lang="en-US" dirty="0"/>
              <a:t> </a:t>
            </a:r>
            <a:r>
              <a:rPr lang="en-US" dirty="0" err="1" smtClean="0"/>
              <a:t>seja</a:t>
            </a:r>
            <a:r>
              <a:rPr lang="en-US" dirty="0" smtClean="0"/>
              <a:t> </a:t>
            </a:r>
            <a:r>
              <a:rPr lang="en-US" dirty="0" err="1" smtClean="0"/>
              <a:t>igual</a:t>
            </a:r>
            <a:r>
              <a:rPr lang="en-US" dirty="0" smtClean="0"/>
              <a:t> a zero, mas </a:t>
            </a:r>
            <a:r>
              <a:rPr lang="en-US" dirty="0" err="1" smtClean="0"/>
              <a:t>existem</a:t>
            </a:r>
            <a:r>
              <a:rPr lang="en-US" dirty="0" smtClean="0"/>
              <a:t> </a:t>
            </a:r>
            <a:r>
              <a:rPr lang="en-US" dirty="0" err="1" smtClean="0"/>
              <a:t>formas</a:t>
            </a:r>
            <a:r>
              <a:rPr lang="en-US" dirty="0" smtClean="0"/>
              <a:t> de se </a:t>
            </a:r>
            <a:r>
              <a:rPr lang="en-US" dirty="0" err="1" smtClean="0"/>
              <a:t>driblar</a:t>
            </a:r>
            <a:r>
              <a:rPr lang="en-US" dirty="0" smtClean="0"/>
              <a:t> </a:t>
            </a:r>
            <a:r>
              <a:rPr lang="en-US" dirty="0" err="1" smtClean="0"/>
              <a:t>esse</a:t>
            </a:r>
            <a:r>
              <a:rPr lang="en-US" dirty="0" smtClean="0"/>
              <a:t> </a:t>
            </a:r>
            <a:r>
              <a:rPr lang="en-US" dirty="0" err="1" smtClean="0"/>
              <a:t>problema</a:t>
            </a:r>
            <a:r>
              <a:rPr lang="en-US" dirty="0" smtClean="0"/>
              <a:t> (e.g., </a:t>
            </a:r>
            <a:r>
              <a:rPr lang="en-US" dirty="0" err="1" smtClean="0"/>
              <a:t>técnica</a:t>
            </a:r>
            <a:r>
              <a:rPr lang="en-US" dirty="0" smtClean="0"/>
              <a:t> da </a:t>
            </a:r>
            <a:r>
              <a:rPr lang="en-US" dirty="0" err="1" smtClean="0"/>
              <a:t>suaviza</a:t>
            </a:r>
            <a:r>
              <a:rPr lang="pt-BR" dirty="0"/>
              <a:t>ç</a:t>
            </a:r>
            <a:r>
              <a:rPr lang="en-US" dirty="0" err="1" smtClean="0"/>
              <a:t>ão</a:t>
            </a:r>
            <a:r>
              <a:rPr lang="en-US" dirty="0" smtClean="0"/>
              <a:t> de Laplace).</a:t>
            </a:r>
          </a:p>
          <a:p>
            <a:r>
              <a:rPr lang="en-US" dirty="0" smtClean="0"/>
              <a:t>É </a:t>
            </a:r>
            <a:r>
              <a:rPr lang="en-US" dirty="0" err="1" smtClean="0"/>
              <a:t>necessário</a:t>
            </a:r>
            <a:r>
              <a:rPr lang="en-US" dirty="0" smtClean="0"/>
              <a:t> se </a:t>
            </a:r>
            <a:r>
              <a:rPr lang="en-US" dirty="0" err="1" smtClean="0"/>
              <a:t>conhecer</a:t>
            </a:r>
            <a:r>
              <a:rPr lang="en-US" dirty="0" smtClean="0"/>
              <a:t> </a:t>
            </a:r>
            <a:r>
              <a:rPr lang="en-US" dirty="0" err="1" smtClean="0"/>
              <a:t>ou</a:t>
            </a:r>
            <a:r>
              <a:rPr lang="en-US" dirty="0" smtClean="0"/>
              <a:t> se assumer (</a:t>
            </a:r>
            <a:r>
              <a:rPr lang="en-US" dirty="0" err="1" smtClean="0"/>
              <a:t>veremos</a:t>
            </a:r>
            <a:r>
              <a:rPr lang="en-US" dirty="0" smtClean="0"/>
              <a:t> a </a:t>
            </a:r>
            <a:r>
              <a:rPr lang="en-US" dirty="0" err="1" smtClean="0"/>
              <a:t>seguir</a:t>
            </a:r>
            <a:r>
              <a:rPr lang="en-US" dirty="0" smtClean="0"/>
              <a:t>) as </a:t>
            </a:r>
            <a:r>
              <a:rPr lang="en-US" dirty="0" err="1" smtClean="0"/>
              <a:t>probabilidades</a:t>
            </a:r>
            <a:r>
              <a:rPr lang="en-US" dirty="0"/>
              <a:t> </a:t>
            </a:r>
            <a:r>
              <a:rPr lang="en-US" dirty="0" err="1" smtClean="0"/>
              <a:t>condicionais</a:t>
            </a:r>
            <a:r>
              <a:rPr lang="en-US" dirty="0" smtClean="0"/>
              <a:t> dos </a:t>
            </a:r>
            <a:r>
              <a:rPr lang="en-US" dirty="0" err="1" smtClean="0"/>
              <a:t>atributos</a:t>
            </a:r>
            <a:r>
              <a:rPr lang="en-US" dirty="0" smtClean="0"/>
              <a:t>.</a:t>
            </a:r>
            <a:endParaRPr lang="pt-BR" dirty="0"/>
          </a:p>
        </p:txBody>
      </p:sp>
    </p:spTree>
    <p:extLst>
      <p:ext uri="{BB962C8B-B14F-4D97-AF65-F5344CB8AC3E}">
        <p14:creationId xmlns:p14="http://schemas.microsoft.com/office/powerpoint/2010/main" val="914285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classificadores </a:t>
            </a:r>
            <a:r>
              <a:rPr lang="pt-BR" dirty="0" err="1"/>
              <a:t>naïve</a:t>
            </a:r>
            <a:r>
              <a:rPr lang="pt-BR" dirty="0"/>
              <a:t> </a:t>
            </a:r>
            <a:r>
              <a:rPr lang="pt-BR" dirty="0" err="1"/>
              <a:t>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pt-BR" dirty="0" smtClean="0"/>
                  <a:t>Na prática, as probabilidades condicionais dos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oMath>
                </a14:m>
                <a:r>
                  <a:rPr lang="pt-BR" dirty="0" smtClean="0"/>
                  <a:t> de uma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pt-BR" dirty="0" smtClean="0"/>
                  <a:t>, </a:t>
                </a:r>
                <a:r>
                  <a:rPr lang="pt-BR" dirty="0"/>
                  <a:t>são geralmente modeladas usando-se o mesmo tipo de distribuição de probabilidade, como </a:t>
                </a:r>
                <a:r>
                  <a:rPr lang="pt-BR" dirty="0" smtClean="0"/>
                  <a:t>as distribuições Gaussiana, Multinominal e de Bernoulli.</a:t>
                </a:r>
              </a:p>
              <a:p>
                <a:r>
                  <a:rPr lang="pt-BR" dirty="0" smtClean="0"/>
                  <a:t>Portanto, tem-se 3 tipos diferentes de classificadores dependendo da suposição feita para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Gaussiano</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err="1" smtClean="0"/>
                  <a:t>Multinomial</a:t>
                </a:r>
                <a:endParaRPr lang="pt-BR" dirty="0" smtClean="0"/>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Bernoulli</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754"/>
                </a:stretch>
              </a:blipFill>
            </p:spPr>
            <p:txBody>
              <a:bodyPr/>
              <a:lstStyle/>
              <a:p>
                <a:r>
                  <a:rPr lang="pt-BR">
                    <a:noFill/>
                  </a:rPr>
                  <a:t> </a:t>
                </a:r>
              </a:p>
            </p:txBody>
          </p:sp>
        </mc:Fallback>
      </mc:AlternateContent>
    </p:spTree>
    <p:extLst>
      <p:ext uri="{BB962C8B-B14F-4D97-AF65-F5344CB8AC3E}">
        <p14:creationId xmlns:p14="http://schemas.microsoft.com/office/powerpoint/2010/main" val="3994496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4057"/>
            <a:ext cx="10515600" cy="713048"/>
          </a:xfrm>
        </p:spPr>
        <p:txBody>
          <a:bodyPr/>
          <a:lstStyle/>
          <a:p>
            <a:r>
              <a:rPr lang="pt-BR" dirty="0"/>
              <a:t>Classificador naïve </a:t>
            </a:r>
            <a:r>
              <a:rPr lang="pt-BR" dirty="0" smtClean="0"/>
              <a:t>Bayes Gaussiano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14651"/>
                <a:ext cx="10921409" cy="5643349"/>
              </a:xfrm>
            </p:spPr>
            <p:txBody>
              <a:bodyPr>
                <a:normAutofit fontScale="85000" lnSpcReduction="20000"/>
              </a:bodyPr>
              <a:lstStyle/>
              <a:p>
                <a:r>
                  <a:rPr lang="pt-BR" dirty="0"/>
                  <a:t>Até agora, vimos os cálculos quando os </a:t>
                </a:r>
                <a:r>
                  <a:rPr lang="pt-BR" b="1" i="1" dirty="0"/>
                  <a:t>atributos</a:t>
                </a:r>
                <a:r>
                  <a:rPr lang="pt-BR" dirty="0"/>
                  <a:t> </a:t>
                </a:r>
                <a:r>
                  <a:rPr lang="pt-BR" dirty="0" smtClean="0"/>
                  <a:t>são </a:t>
                </a:r>
                <a:r>
                  <a:rPr lang="pt-BR" b="1" i="1" dirty="0"/>
                  <a:t>categóricos</a:t>
                </a:r>
                <a:r>
                  <a:rPr lang="pt-BR" dirty="0"/>
                  <a:t>. Mas como calcular as probabilidades quando </a:t>
                </a:r>
                <a:r>
                  <a:rPr lang="pt-BR" dirty="0" smtClean="0"/>
                  <a:t>os atributos são variáveis contínuas?</a:t>
                </a:r>
              </a:p>
              <a:p>
                <a:r>
                  <a:rPr lang="pt-BR" dirty="0" smtClean="0"/>
                  <a:t>Quando lidamos com </a:t>
                </a:r>
                <a:r>
                  <a:rPr lang="pt-BR" b="1" i="1" dirty="0" smtClean="0"/>
                  <a:t>atributos</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oMath>
                </a14:m>
                <a:r>
                  <a:rPr lang="pt-BR" dirty="0" smtClean="0"/>
                  <a:t>, que apresentam </a:t>
                </a:r>
                <a:r>
                  <a:rPr lang="pt-BR" b="1" i="1" dirty="0" smtClean="0"/>
                  <a:t>valores</a:t>
                </a:r>
                <a:r>
                  <a:rPr lang="pt-BR" dirty="0" smtClean="0"/>
                  <a:t> </a:t>
                </a:r>
                <a:r>
                  <a:rPr lang="pt-BR" b="1" i="1" dirty="0" smtClean="0"/>
                  <a:t>contínuos</a:t>
                </a:r>
                <a:r>
                  <a:rPr lang="pt-BR" dirty="0" smtClean="0"/>
                  <a:t>, uma </a:t>
                </a:r>
                <a:r>
                  <a:rPr lang="pt-BR" dirty="0"/>
                  <a:t>suposição típica é que os </a:t>
                </a:r>
                <a:r>
                  <a:rPr lang="pt-BR" dirty="0" smtClean="0"/>
                  <a:t>valores dos atributos sejam </a:t>
                </a:r>
                <a:r>
                  <a:rPr lang="pt-BR" dirty="0"/>
                  <a:t>distribuídos de acordo com uma </a:t>
                </a:r>
                <a:r>
                  <a:rPr lang="pt-BR" b="1" i="1" dirty="0"/>
                  <a:t>distribuição normal </a:t>
                </a:r>
                <a:r>
                  <a:rPr lang="pt-BR" dirty="0"/>
                  <a:t>(ou </a:t>
                </a:r>
                <a:r>
                  <a:rPr lang="pt-BR" b="1" dirty="0"/>
                  <a:t>G</a:t>
                </a:r>
                <a:r>
                  <a:rPr lang="pt-BR" b="1" dirty="0" smtClean="0"/>
                  <a:t>aussiana</a:t>
                </a:r>
                <a:r>
                  <a:rPr lang="pt-BR" dirty="0" smtClean="0"/>
                  <a:t>).</a:t>
                </a:r>
              </a:p>
              <a:p>
                <a:r>
                  <a:rPr lang="pt-BR" dirty="0" smtClean="0"/>
                  <a:t>Para se encontrar os parâmetros do classificador faz-se o seguinte:</a:t>
                </a:r>
              </a:p>
              <a:p>
                <a:pPr lvl="1"/>
                <a:r>
                  <a:rPr lang="pt-BR" dirty="0" smtClean="0"/>
                  <a:t>Primeiro</a:t>
                </a:r>
                <a:r>
                  <a:rPr lang="pt-BR" dirty="0"/>
                  <a:t>, </a:t>
                </a:r>
                <a:r>
                  <a:rPr lang="pt-BR" dirty="0" smtClean="0"/>
                  <a:t>segmenta-se 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r>
                  <a:rPr lang="pt-BR" dirty="0" smtClean="0"/>
                  <a:t>, de acordo com a classe a que pertencem;</a:t>
                </a:r>
              </a:p>
              <a:p>
                <a:pPr lvl="1"/>
                <a:r>
                  <a:rPr lang="pt-BR" dirty="0" smtClean="0"/>
                  <a:t>Em seguida, calcula-se a média,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Sub>
                  </m:oMath>
                </a14:m>
                <a:r>
                  <a:rPr lang="pt-BR" dirty="0" smtClean="0"/>
                  <a:t>, </a:t>
                </a:r>
                <a:r>
                  <a:rPr lang="pt-BR" dirty="0"/>
                  <a:t>e a </a:t>
                </a:r>
                <a:r>
                  <a:rPr lang="pt-BR" dirty="0" smtClean="0"/>
                  <a:t>variância,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 de cada atributo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em relação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 que pertence.</a:t>
                </a:r>
              </a:p>
              <a:p>
                <a:r>
                  <a:rPr lang="pt-BR" dirty="0" smtClean="0"/>
                  <a:t>Assim,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pode ser calculada inserindo-se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 na equação da distribuição Normal parametrizada 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oMath>
                </a14:m>
                <a:r>
                  <a:rPr lang="pt-BR" dirty="0" smtClean="0"/>
                  <a:t> e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a:t>
                </a:r>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
                                  <a:rPr lang="pt-BR" i="1">
                                    <a:latin typeface="Cambria Math" panose="02040503050406030204" pitchFamily="18" charset="0"/>
                                  </a:rPr>
                                  <m:t>)</m:t>
                                </m:r>
                              </m:e>
                              <m:sup>
                                <m:r>
                                  <a:rPr lang="pt-BR" i="1">
                                    <a:latin typeface="Cambria Math" panose="02040503050406030204" pitchFamily="18" charset="0"/>
                                  </a:rPr>
                                  <m:t>2</m:t>
                                </m:r>
                              </m:sup>
                            </m:sSup>
                          </m:num>
                          <m:den>
                            <m:r>
                              <a:rPr lang="pt-BR" b="0" i="1" smtClean="0">
                                <a:latin typeface="Cambria Math" panose="02040503050406030204" pitchFamily="18" charset="0"/>
                              </a:rPr>
                              <m:t>2</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den>
                        </m:f>
                      </m:sup>
                    </m:sSup>
                  </m:oMath>
                </a14:m>
                <a:r>
                  <a:rPr lang="pt-BR" dirty="0" smtClean="0"/>
                  <a:t>.</a:t>
                </a:r>
              </a:p>
              <a:p>
                <a:r>
                  <a:rPr lang="pt-BR" b="1" dirty="0" smtClean="0"/>
                  <a:t>OBS</a:t>
                </a:r>
                <a:r>
                  <a:rPr lang="pt-BR" dirty="0" smtClean="0"/>
                  <a:t>.: Essa </a:t>
                </a:r>
                <a:r>
                  <a:rPr lang="pt-BR" dirty="0"/>
                  <a:t>é outra suposição forte, pois muitos atributos não seguem uma distribuição normal. Embora isso seja verdade, supondo uma distribuição normal torna </a:t>
                </a:r>
                <a:r>
                  <a:rPr lang="pt-BR" dirty="0" smtClean="0"/>
                  <a:t>os cálculos </a:t>
                </a:r>
                <a:r>
                  <a:rPr lang="pt-BR" dirty="0"/>
                  <a:t>muito mais </a:t>
                </a:r>
                <a:r>
                  <a:rPr lang="pt-BR" dirty="0" smtClean="0"/>
                  <a:t>fáceis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14651"/>
                <a:ext cx="10921409" cy="5643349"/>
              </a:xfrm>
              <a:blipFill rotWithShape="0">
                <a:blip r:embed="rId3"/>
                <a:stretch>
                  <a:fillRect l="-725" t="-2484" r="-1339"/>
                </a:stretch>
              </a:blipFill>
            </p:spPr>
            <p:txBody>
              <a:bodyPr/>
              <a:lstStyle/>
              <a:p>
                <a:r>
                  <a:rPr lang="pt-BR">
                    <a:noFill/>
                  </a:rPr>
                  <a:t> </a:t>
                </a:r>
              </a:p>
            </p:txBody>
          </p:sp>
        </mc:Fallback>
      </mc:AlternateContent>
    </p:spTree>
    <p:extLst>
      <p:ext uri="{BB962C8B-B14F-4D97-AF65-F5344CB8AC3E}">
        <p14:creationId xmlns:p14="http://schemas.microsoft.com/office/powerpoint/2010/main" val="1737718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lstStyle/>
          <a:p>
            <a:r>
              <a:rPr lang="pt-BR" dirty="0"/>
              <a:t>Exemplo: Probabilidade da prática de esportes</a:t>
            </a:r>
          </a:p>
        </p:txBody>
      </p:sp>
      <mc:AlternateContent xmlns:mc="http://schemas.openxmlformats.org/markup-compatibility/2006" xmlns:a14="http://schemas.microsoft.com/office/drawing/2010/main">
        <mc:Choice Requires="a14">
          <p:sp>
            <p:nvSpPr>
              <p:cNvPr id="5" name="Rectangle 4"/>
              <p:cNvSpPr/>
              <p:nvPr/>
            </p:nvSpPr>
            <p:spPr>
              <a:xfrm>
                <a:off x="838199" y="1478038"/>
                <a:ext cx="11103591" cy="1015663"/>
              </a:xfrm>
              <a:prstGeom prst="rect">
                <a:avLst/>
              </a:prstGeom>
            </p:spPr>
            <p:txBody>
              <a:bodyPr wrap="square">
                <a:spAutoFit/>
              </a:bodyPr>
              <a:lstStyle/>
              <a:p>
                <a:r>
                  <a:rPr lang="pt-BR" sz="2000" dirty="0" smtClean="0"/>
                  <a:t>Nesse exemplo vamos usar o classficador Naive </a:t>
                </a:r>
                <a:r>
                  <a:rPr lang="pt-BR" sz="2000" dirty="0"/>
                  <a:t>Bayes </a:t>
                </a:r>
                <a:r>
                  <a:rPr lang="pt-BR" sz="2000" dirty="0" smtClean="0"/>
                  <a:t>Gaussiano para calcular a probabilidade dos </a:t>
                </a:r>
                <a:r>
                  <a:rPr lang="pt-BR" sz="2000" dirty="0"/>
                  <a:t>jogadores </a:t>
                </a:r>
                <a:r>
                  <a:rPr lang="pt-BR" sz="2000" dirty="0" smtClean="0"/>
                  <a:t>jogarem </a:t>
                </a:r>
                <a:r>
                  <a:rPr lang="pt-BR" sz="2000" dirty="0"/>
                  <a:t>ou não, com base nas condições </a:t>
                </a:r>
                <a:r>
                  <a:rPr lang="pt-BR" sz="2000" dirty="0" smtClean="0"/>
                  <a:t>climáticas. Baseado nos dados abaixo, qual a probabilidade dos jogadores jogarem se temperatura = 25</a:t>
                </a:r>
                <a14:m>
                  <m:oMath xmlns:m="http://schemas.openxmlformats.org/officeDocument/2006/math">
                    <m:r>
                      <a:rPr lang="pt-BR" sz="2000" b="0" i="0" smtClean="0">
                        <a:latin typeface="Cambria Math" panose="02040503050406030204" pitchFamily="18" charset="0"/>
                        <a:ea typeface="Cambria Math" panose="02040503050406030204" pitchFamily="18" charset="0"/>
                      </a:rPr>
                      <m:t> </m:t>
                    </m:r>
                    <m:r>
                      <a:rPr lang="pt-BR" sz="2000" b="1" i="1">
                        <a:latin typeface="Cambria Math" panose="02040503050406030204" pitchFamily="18" charset="0"/>
                        <a:ea typeface="Cambria Math" panose="02040503050406030204" pitchFamily="18" charset="0"/>
                      </a:rPr>
                      <m:t>°</m:t>
                    </m:r>
                  </m:oMath>
                </a14:m>
                <a:r>
                  <a:rPr lang="pt-BR" sz="2000" dirty="0" smtClean="0"/>
                  <a:t>C e humidade = 62%?</a:t>
                </a:r>
                <a:endParaRPr lang="pt-BR" sz="2000" dirty="0"/>
              </a:p>
            </p:txBody>
          </p:sp>
        </mc:Choice>
        <mc:Fallback xmlns="">
          <p:sp>
            <p:nvSpPr>
              <p:cNvPr id="5" name="Rectangle 4"/>
              <p:cNvSpPr>
                <a:spLocks noRot="1" noChangeAspect="1" noMove="1" noResize="1" noEditPoints="1" noAdjustHandles="1" noChangeArrowheads="1" noChangeShapeType="1" noTextEdit="1"/>
              </p:cNvSpPr>
              <p:nvPr/>
            </p:nvSpPr>
            <p:spPr>
              <a:xfrm>
                <a:off x="838199" y="1478038"/>
                <a:ext cx="11103591" cy="1015663"/>
              </a:xfrm>
              <a:prstGeom prst="rect">
                <a:avLst/>
              </a:prstGeom>
              <a:blipFill>
                <a:blip r:embed="rId3"/>
                <a:stretch>
                  <a:fillRect l="-549" t="-2994" b="-95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extLst>
                        <a:ext uri="{9D8B030D-6E8A-4147-A177-3AD203B41FA5}">
                          <a16:colId xmlns:a16="http://schemas.microsoft.com/office/drawing/2014/main" xmlns="" val="20000"/>
                        </a:ext>
                      </a:extLst>
                    </a:gridCol>
                    <a:gridCol w="1384655">
                      <a:extLst>
                        <a:ext uri="{9D8B030D-6E8A-4147-A177-3AD203B41FA5}">
                          <a16:colId xmlns:a16="http://schemas.microsoft.com/office/drawing/2014/main" xmlns="" val="20001"/>
                        </a:ext>
                      </a:extLst>
                    </a:gridCol>
                    <a:gridCol w="1384655">
                      <a:extLst>
                        <a:ext uri="{9D8B030D-6E8A-4147-A177-3AD203B41FA5}">
                          <a16:colId xmlns:a16="http://schemas.microsoft.com/office/drawing/2014/main" xmlns="" val="20002"/>
                        </a:ext>
                      </a:extLst>
                    </a:gridCol>
                  </a:tblGrid>
                  <a:tr h="297687">
                    <a:tc>
                      <a:txBody>
                        <a:bodyPr/>
                        <a:lstStyle/>
                        <a:p>
                          <a:pPr algn="ctr" rtl="0" fontAlgn="b"/>
                          <a:r>
                            <a:rPr lang="pt-BR" sz="1600" b="1" dirty="0">
                              <a:effectLst/>
                            </a:rPr>
                            <a:t>Temperatura </a:t>
                          </a:r>
                          <a:r>
                            <a:rPr lang="pt-BR" sz="1600" b="1" dirty="0" smtClean="0">
                              <a:effectLst/>
                            </a:rPr>
                            <a:t>[</a:t>
                          </a:r>
                          <a14:m>
                            <m:oMath xmlns:m="http://schemas.openxmlformats.org/officeDocument/2006/math">
                              <m:r>
                                <a:rPr lang="pt-BR" sz="1600" b="1" i="1" smtClean="0">
                                  <a:effectLst/>
                                  <a:latin typeface="Cambria Math" panose="02040503050406030204" pitchFamily="18" charset="0"/>
                                  <a:ea typeface="Cambria Math" panose="02040503050406030204" pitchFamily="18" charset="0"/>
                                </a:rPr>
                                <m:t>°</m:t>
                              </m:r>
                            </m:oMath>
                          </a14:m>
                          <a:r>
                            <a:rPr lang="pt-BR" sz="1600" b="1" dirty="0" smtClean="0">
                              <a:effectLst/>
                            </a:rPr>
                            <a:t>C</a:t>
                          </a:r>
                          <a:r>
                            <a:rPr lang="pt-BR" sz="1600" b="1" dirty="0">
                              <a:effectLst/>
                            </a:rPr>
                            <a:t>]</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255291">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55291">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55291">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55291">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4"/>
                      </a:ext>
                    </a:extLst>
                  </a:tr>
                  <a:tr h="255291">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5"/>
                      </a:ext>
                    </a:extLst>
                  </a:tr>
                  <a:tr h="255291">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6"/>
                      </a:ext>
                    </a:extLst>
                  </a:tr>
                  <a:tr h="255291">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7"/>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8"/>
                      </a:ext>
                    </a:extLst>
                  </a:tr>
                  <a:tr h="255291">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9"/>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0"/>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1"/>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2"/>
                      </a:ext>
                    </a:extLst>
                  </a:tr>
                  <a:tr h="255291">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3"/>
                      </a:ext>
                    </a:extLst>
                  </a:tr>
                  <a:tr h="255291">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gridCol w="1384655"/>
                    <a:gridCol w="1384655"/>
                  </a:tblGrid>
                  <a:tr h="297687">
                    <a:tc>
                      <a:txBody>
                        <a:bodyPr/>
                        <a:lstStyle/>
                        <a:p>
                          <a:endParaRPr lang="pt-B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4"/>
                          <a:stretch>
                            <a:fillRect l="-397" t="-6122" r="-181349" b="-1336735"/>
                          </a:stretch>
                        </a:blipFill>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4241188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84489" cy="1325563"/>
          </a:xfrm>
        </p:spPr>
        <p:txBody>
          <a:bodyPr/>
          <a:lstStyle/>
          <a:p>
            <a:r>
              <a:rPr lang="pt-BR" dirty="0" smtClean="0"/>
              <a:t>Exemplo: Probabilidade da prática de esportes</a:t>
            </a:r>
            <a:endParaRPr lang="pt-BR"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val="20000"/>
                        </a:ext>
                      </a:extLst>
                    </a:gridCol>
                    <a:gridCol w="772319">
                      <a:extLst>
                        <a:ext uri="{9D8B030D-6E8A-4147-A177-3AD203B41FA5}">
                          <a16:colId xmlns:a16="http://schemas.microsoft.com/office/drawing/2014/main" xmlns="" val="20001"/>
                        </a:ext>
                      </a:extLst>
                    </a:gridCol>
                  </a:tblGrid>
                  <a:tr h="200025">
                    <a:tc gridSpan="2">
                      <a:txBody>
                        <a:bodyPr/>
                        <a:lstStyle/>
                        <a:p>
                          <a:pPr algn="ctr" rtl="0" fontAlgn="b"/>
                          <a:r>
                            <a:rPr lang="pt-BR" b="1" dirty="0">
                              <a:effectLst/>
                            </a:rPr>
                            <a:t>Temperatura </a:t>
                          </a:r>
                          <a:r>
                            <a:rPr lang="pt-BR" b="1" dirty="0" smtClean="0">
                              <a:effectLst/>
                            </a:rPr>
                            <a:t>[</a:t>
                          </a:r>
                          <a14:m>
                            <m:oMath xmlns:m="http://schemas.openxmlformats.org/officeDocument/2006/math">
                              <m:r>
                                <a:rPr lang="pt-BR" sz="1800" b="1" i="1" smtClean="0">
                                  <a:effectLst/>
                                  <a:latin typeface="Cambria Math" panose="02040503050406030204" pitchFamily="18" charset="0"/>
                                  <a:ea typeface="Cambria Math" panose="02040503050406030204" pitchFamily="18" charset="0"/>
                                </a:rPr>
                                <m:t>°</m:t>
                              </m:r>
                            </m:oMath>
                          </a14:m>
                          <a:r>
                            <a:rPr lang="pt-BR" b="1" dirty="0" smtClean="0">
                              <a:effectLst/>
                            </a:rPr>
                            <a:t>C</a:t>
                          </a:r>
                          <a:r>
                            <a:rPr lang="pt-BR" b="1" dirty="0">
                              <a:effectLst/>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xmlns="" val="10000"/>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mc:Choice>
        <mc:Fallback xmlns="">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xmlns:a14="http://schemas.microsoft.com/office/drawing/2010/main" val="20000"/>
                        </a:ext>
                      </a:extLst>
                    </a:gridCol>
                    <a:gridCol w="772319">
                      <a:extLst>
                        <a:ext uri="{9D8B030D-6E8A-4147-A177-3AD203B41FA5}">
                          <a16:colId xmlns:a16="http://schemas.microsoft.com/office/drawing/2014/main" xmlns="" xmlns:a14="http://schemas.microsoft.com/office/drawing/2010/main" val="20001"/>
                        </a:ext>
                      </a:extLst>
                    </a:gridCol>
                  </a:tblGrid>
                  <a:tr h="312420">
                    <a:tc gridSpan="2">
                      <a:txBody>
                        <a:bodyPr/>
                        <a:lstStyle/>
                        <a:p>
                          <a:endParaRPr lang="pt-B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01" t="-17647" r="-201" b="-443137"/>
                          </a:stretch>
                        </a:blipFill>
                      </a:tcPr>
                    </a:tc>
                    <a:tc hMerge="1">
                      <a:txBody>
                        <a:bodyPr/>
                        <a:lstStyle/>
                        <a:p>
                          <a:endParaRPr lang="pt-BR"/>
                        </a:p>
                      </a:txBody>
                      <a:tcPr/>
                    </a:tc>
                    <a:extLst>
                      <a:ext uri="{0D108BD9-81ED-4DB2-BD59-A6C34878D82A}">
                        <a16:rowId xmlns:a16="http://schemas.microsoft.com/office/drawing/2014/main" xmlns="" xmlns:a14="http://schemas.microsoft.com/office/drawing/2010/main" val="10000"/>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3"/>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4"/>
                      </a:ext>
                    </a:extLst>
                  </a:tr>
                </a:tbl>
              </a:graphicData>
            </a:graphic>
          </p:graphicFrame>
        </mc:Fallback>
      </mc:AlternateContent>
      <p:graphicFrame>
        <p:nvGraphicFramePr>
          <p:cNvPr id="9" name="Table 8"/>
          <p:cNvGraphicFramePr>
            <a:graphicFrameLocks noGrp="1"/>
          </p:cNvGraphicFramePr>
          <p:nvPr>
            <p:extLst/>
          </p:nvPr>
        </p:nvGraphicFramePr>
        <p:xfrm>
          <a:off x="5105400" y="2257822"/>
          <a:ext cx="3034352" cy="1562100"/>
        </p:xfrm>
        <a:graphic>
          <a:graphicData uri="http://schemas.openxmlformats.org/drawingml/2006/table">
            <a:tbl>
              <a:tblPr/>
              <a:tblGrid>
                <a:gridCol w="2259273">
                  <a:extLst>
                    <a:ext uri="{9D8B030D-6E8A-4147-A177-3AD203B41FA5}">
                      <a16:colId xmlns:a16="http://schemas.microsoft.com/office/drawing/2014/main" xmlns="" val="20000"/>
                    </a:ext>
                  </a:extLst>
                </a:gridCol>
                <a:gridCol w="775079">
                  <a:extLst>
                    <a:ext uri="{9D8B030D-6E8A-4147-A177-3AD203B41FA5}">
                      <a16:colId xmlns:a16="http://schemas.microsoft.com/office/drawing/2014/main" xmlns="" val="20001"/>
                    </a:ext>
                  </a:extLst>
                </a:gridCol>
              </a:tblGrid>
              <a:tr h="200025">
                <a:tc gridSpan="2">
                  <a:txBody>
                    <a:bodyPr/>
                    <a:lstStyle/>
                    <a:p>
                      <a:pPr algn="ctr" rtl="0" fontAlgn="b"/>
                      <a:r>
                        <a:rPr lang="pt-BR" b="1" dirty="0">
                          <a:effectLst/>
                        </a:rPr>
                        <a:t>Humidade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xmlns="" val="10000"/>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a:solidFill>
                            <a:schemeClr val="tx1"/>
                          </a:solidFill>
                          <a:effectLst/>
                          <a:latin typeface="+mn-lt"/>
                          <a:ea typeface="+mn-ea"/>
                          <a:cs typeface="+mn-cs"/>
                        </a:rPr>
                        <a:t>79.11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10.22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a:solidFill>
                            <a:schemeClr val="tx1"/>
                          </a:solidFill>
                          <a:effectLst/>
                          <a:latin typeface="+mn-lt"/>
                          <a:ea typeface="+mn-ea"/>
                          <a:cs typeface="+mn-cs"/>
                        </a:rPr>
                        <a:t>86.20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9.73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 name="Rectangle 2"/>
          <p:cNvSpPr/>
          <p:nvPr/>
        </p:nvSpPr>
        <p:spPr>
          <a:xfrm>
            <a:off x="838200" y="1506022"/>
            <a:ext cx="10980761" cy="707886"/>
          </a:xfrm>
          <a:prstGeom prst="rect">
            <a:avLst/>
          </a:prstGeom>
        </p:spPr>
        <p:txBody>
          <a:bodyPr wrap="square">
            <a:spAutoFit/>
          </a:bodyPr>
          <a:lstStyle/>
          <a:p>
            <a:r>
              <a:rPr lang="pt-BR" sz="2000" dirty="0" smtClean="0"/>
              <a:t>Primeiro, precisamos calcular a média e variância para cada atributo, ou seja, para temperatura e humidade.</a:t>
            </a:r>
            <a:endParaRPr lang="pt-BR" sz="2000" dirty="0"/>
          </a:p>
        </p:txBody>
      </p:sp>
      <p:graphicFrame>
        <p:nvGraphicFramePr>
          <p:cNvPr id="4" name="Table 3"/>
          <p:cNvGraphicFramePr>
            <a:graphicFrameLocks noGrp="1"/>
          </p:cNvGraphicFramePr>
          <p:nvPr>
            <p:extLst/>
          </p:nvPr>
        </p:nvGraphicFramePr>
        <p:xfrm>
          <a:off x="8563828" y="2666898"/>
          <a:ext cx="2067778" cy="624840"/>
        </p:xfrm>
        <a:graphic>
          <a:graphicData uri="http://schemas.openxmlformats.org/drawingml/2006/table">
            <a:tbl>
              <a:tblPr/>
              <a:tblGrid>
                <a:gridCol w="1507024">
                  <a:extLst>
                    <a:ext uri="{9D8B030D-6E8A-4147-A177-3AD203B41FA5}">
                      <a16:colId xmlns:a16="http://schemas.microsoft.com/office/drawing/2014/main" xmlns="" val="20000"/>
                    </a:ext>
                  </a:extLst>
                </a:gridCol>
                <a:gridCol w="560754">
                  <a:extLst>
                    <a:ext uri="{9D8B030D-6E8A-4147-A177-3AD203B41FA5}">
                      <a16:colId xmlns:a16="http://schemas.microsoft.com/office/drawing/2014/main" xmlns="" val="20001"/>
                    </a:ext>
                  </a:extLst>
                </a:gridCol>
              </a:tblGrid>
              <a:tr h="200025">
                <a:tc>
                  <a:txBody>
                    <a:bodyPr/>
                    <a:lstStyle/>
                    <a:p>
                      <a:pPr rtl="0" fontAlgn="b"/>
                      <a:r>
                        <a:rPr lang="pt-BR" i="1" dirty="0">
                          <a:effectLst/>
                        </a:rPr>
                        <a:t>P</a:t>
                      </a:r>
                      <a:r>
                        <a:rPr lang="pt-BR" dirty="0">
                          <a:effectLst/>
                        </a:rPr>
                        <a:t>(jogar=sim)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9/14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200025">
                <a:tc>
                  <a:txBody>
                    <a:bodyPr/>
                    <a:lstStyle/>
                    <a:p>
                      <a:pPr rtl="0" fontAlgn="b"/>
                      <a:r>
                        <a:rPr lang="pt-BR" i="1" dirty="0">
                          <a:effectLst/>
                        </a:rPr>
                        <a:t>P</a:t>
                      </a:r>
                      <a:r>
                        <a:rPr lang="pt-BR" dirty="0">
                          <a:effectLst/>
                        </a:rPr>
                        <a:t>(jogar=não)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dirty="0">
                          <a:solidFill>
                            <a:srgbClr val="000000"/>
                          </a:solidFill>
                          <a:effectLst/>
                        </a:rPr>
                        <a:t>5/14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bl>
          </a:graphicData>
        </a:graphic>
      </p:graphicFrame>
      <p:sp>
        <p:nvSpPr>
          <p:cNvPr id="10" name="Rectangle 9"/>
          <p:cNvSpPr/>
          <p:nvPr/>
        </p:nvSpPr>
        <p:spPr>
          <a:xfrm>
            <a:off x="838200" y="5279094"/>
            <a:ext cx="10980761" cy="1477328"/>
          </a:xfrm>
          <a:prstGeom prst="rect">
            <a:avLst/>
          </a:prstGeom>
        </p:spPr>
        <p:txBody>
          <a:bodyPr wrap="square">
            <a:spAutoFit/>
          </a:bodyPr>
          <a:lstStyle/>
          <a:p>
            <a:r>
              <a:rPr lang="pt-BR" dirty="0" smtClean="0"/>
              <a:t>Agora calculamos as probabilidades:</a:t>
            </a:r>
          </a:p>
          <a:p>
            <a:pPr marL="342900" indent="-342900">
              <a:buFont typeface="Arial" panose="020B0604020202020204" pitchFamily="34" charset="0"/>
              <a:buChar char="•"/>
            </a:pPr>
            <a:r>
              <a:rPr lang="pt-BR" i="1" dirty="0" smtClean="0"/>
              <a:t>P</a:t>
            </a:r>
            <a:r>
              <a:rPr lang="pt-BR" dirty="0" smtClean="0"/>
              <a:t>(jogar=sim | temp.=25, hum.=62) = </a:t>
            </a:r>
            <a:r>
              <a:rPr lang="pt-BR" i="1" dirty="0" smtClean="0"/>
              <a:t>P</a:t>
            </a:r>
            <a:r>
              <a:rPr lang="pt-BR" dirty="0" smtClean="0"/>
              <a:t>(temp.=25 | jogar=sim)</a:t>
            </a:r>
            <a:r>
              <a:rPr lang="pt-BR" i="1" dirty="0"/>
              <a:t> </a:t>
            </a:r>
            <a:r>
              <a:rPr lang="pt-BR" i="1" dirty="0" smtClean="0"/>
              <a:t>P</a:t>
            </a:r>
            <a:r>
              <a:rPr lang="pt-BR" dirty="0" smtClean="0"/>
              <a:t>(hum.=62 </a:t>
            </a:r>
            <a:r>
              <a:rPr lang="pt-BR" dirty="0"/>
              <a:t>| </a:t>
            </a:r>
            <a:r>
              <a:rPr lang="pt-BR" dirty="0" smtClean="0"/>
              <a:t>jogar=sim)</a:t>
            </a:r>
            <a:r>
              <a:rPr lang="pt-BR" i="1" dirty="0" smtClean="0"/>
              <a:t>P</a:t>
            </a:r>
            <a:r>
              <a:rPr lang="pt-BR" dirty="0" smtClean="0"/>
              <a:t>(jogar=sim) = 5.83e-4</a:t>
            </a:r>
          </a:p>
          <a:p>
            <a:pPr marL="342900" indent="-342900">
              <a:buFont typeface="Arial" panose="020B0604020202020204" pitchFamily="34" charset="0"/>
              <a:buChar char="•"/>
            </a:pPr>
            <a:r>
              <a:rPr lang="pt-BR" i="1" dirty="0" smtClean="0"/>
              <a:t>P</a:t>
            </a:r>
            <a:r>
              <a:rPr lang="pt-BR" dirty="0" smtClean="0"/>
              <a:t>(jogar=não </a:t>
            </a:r>
            <a:r>
              <a:rPr lang="pt-BR" dirty="0"/>
              <a:t>| temp.=25, hum.=62) = </a:t>
            </a:r>
            <a:r>
              <a:rPr lang="pt-BR" i="1" dirty="0"/>
              <a:t>P</a:t>
            </a:r>
            <a:r>
              <a:rPr lang="pt-BR" dirty="0"/>
              <a:t>(temp.=25 | </a:t>
            </a:r>
            <a:r>
              <a:rPr lang="pt-BR" dirty="0" smtClean="0"/>
              <a:t>jogar=</a:t>
            </a:r>
            <a:r>
              <a:rPr lang="pt-BR" dirty="0"/>
              <a:t>não</a:t>
            </a:r>
            <a:r>
              <a:rPr lang="pt-BR" dirty="0" smtClean="0"/>
              <a:t>)</a:t>
            </a:r>
            <a:r>
              <a:rPr lang="pt-BR" i="1" dirty="0" smtClean="0"/>
              <a:t> </a:t>
            </a:r>
            <a:r>
              <a:rPr lang="pt-BR" i="1" dirty="0"/>
              <a:t>P</a:t>
            </a:r>
            <a:r>
              <a:rPr lang="pt-BR" dirty="0"/>
              <a:t>(hum.=62 | </a:t>
            </a:r>
            <a:r>
              <a:rPr lang="pt-BR" dirty="0" smtClean="0"/>
              <a:t>jogar=não)</a:t>
            </a:r>
            <a:r>
              <a:rPr lang="pt-BR" i="1" dirty="0" smtClean="0"/>
              <a:t>P</a:t>
            </a:r>
            <a:r>
              <a:rPr lang="pt-BR" dirty="0" smtClean="0"/>
              <a:t>(jogar=</a:t>
            </a:r>
            <a:r>
              <a:rPr lang="pt-BR" dirty="0"/>
              <a:t>não</a:t>
            </a:r>
            <a:r>
              <a:rPr lang="pt-BR" dirty="0" smtClean="0"/>
              <a:t>) = 5.78e-5</a:t>
            </a:r>
          </a:p>
          <a:p>
            <a:endParaRPr lang="pt-BR" dirty="0" smtClean="0"/>
          </a:p>
          <a:p>
            <a:pPr algn="ctr"/>
            <a:r>
              <a:rPr lang="pt-BR" b="1" dirty="0" smtClean="0"/>
              <a:t>Portanto, a probabilidade é maior para o caso deles jogarem.</a:t>
            </a:r>
            <a:endParaRPr lang="pt-BR" b="1" dirty="0"/>
          </a:p>
        </p:txBody>
      </p:sp>
      <mc:AlternateContent xmlns:mc="http://schemas.openxmlformats.org/markup-compatibility/2006" xmlns:a14="http://schemas.microsoft.com/office/drawing/2010/main">
        <mc:Choice Requires="a14">
          <p:sp>
            <p:nvSpPr>
              <p:cNvPr id="6" name="Rectangle 5"/>
              <p:cNvSpPr/>
              <p:nvPr/>
            </p:nvSpPr>
            <p:spPr>
              <a:xfrm>
                <a:off x="838199" y="4071778"/>
                <a:ext cx="5309402" cy="560090"/>
              </a:xfrm>
              <a:prstGeom prst="rect">
                <a:avLst/>
              </a:prstGeom>
            </p:spPr>
            <p:txBody>
              <a:bodyPr wrap="none">
                <a:spAutoFit/>
              </a:bodyPr>
              <a:lstStyle/>
              <a:p>
                <a:r>
                  <a:rPr lang="pt-BR" sz="1600" i="1" dirty="0" smtClean="0"/>
                  <a:t>P</a:t>
                </a:r>
                <a:r>
                  <a:rPr lang="pt-BR" sz="1600" dirty="0"/>
                  <a:t>(temp.=25 |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3.42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25−22.78</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(3.42)</m:t>
                                </m:r>
                              </m:e>
                              <m:sup>
                                <m:r>
                                  <a:rPr lang="pt-BR" sz="1600" i="1">
                                    <a:latin typeface="Cambria Math" panose="02040503050406030204" pitchFamily="18" charset="0"/>
                                  </a:rPr>
                                  <m:t>2</m:t>
                                </m:r>
                              </m:sup>
                            </m:sSup>
                          </m:den>
                        </m:f>
                      </m:sup>
                    </m:sSup>
                  </m:oMath>
                </a14:m>
                <a:r>
                  <a:rPr lang="pt-BR" sz="1600" i="1" dirty="0" smtClean="0"/>
                  <a:t>= 0.0944 </a:t>
                </a:r>
                <a:endParaRPr lang="pt-BR" sz="1600" dirty="0"/>
              </a:p>
            </p:txBody>
          </p:sp>
        </mc:Choice>
        <mc:Fallback xmlns="">
          <p:sp>
            <p:nvSpPr>
              <p:cNvPr id="6" name="Rectangle 5"/>
              <p:cNvSpPr>
                <a:spLocks noRot="1" noChangeAspect="1" noMove="1" noResize="1" noEditPoints="1" noAdjustHandles="1" noChangeArrowheads="1" noChangeShapeType="1" noTextEdit="1"/>
              </p:cNvSpPr>
              <p:nvPr/>
            </p:nvSpPr>
            <p:spPr>
              <a:xfrm>
                <a:off x="838199" y="4071778"/>
                <a:ext cx="5309402" cy="560090"/>
              </a:xfrm>
              <a:prstGeom prst="rect">
                <a:avLst/>
              </a:prstGeom>
              <a:blipFill rotWithShape="0">
                <a:blip r:embed="rId4"/>
                <a:stretch>
                  <a:fillRect l="-574"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214927" y="4071778"/>
                <a:ext cx="5407762" cy="560090"/>
              </a:xfrm>
              <a:prstGeom prst="rect">
                <a:avLst/>
              </a:prstGeom>
            </p:spPr>
            <p:txBody>
              <a:bodyPr wrap="none">
                <a:spAutoFit/>
              </a:bodyPr>
              <a:lstStyle/>
              <a:p>
                <a:r>
                  <a:rPr lang="pt-BR" sz="1600" i="1" dirty="0" smtClean="0"/>
                  <a:t>P</a:t>
                </a:r>
                <a:r>
                  <a:rPr lang="pt-BR" sz="1600" dirty="0" smtClean="0"/>
                  <a:t>(hum.=62 </a:t>
                </a:r>
                <a:r>
                  <a:rPr lang="pt-BR" sz="1600" dirty="0"/>
                  <a:t>|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10.22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62−79.11</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(10.22)</m:t>
                                </m:r>
                              </m:e>
                              <m:sup>
                                <m:r>
                                  <a:rPr lang="pt-BR" sz="1600" i="1">
                                    <a:latin typeface="Cambria Math" panose="02040503050406030204" pitchFamily="18" charset="0"/>
                                  </a:rPr>
                                  <m:t>2</m:t>
                                </m:r>
                              </m:sup>
                            </m:sSup>
                          </m:den>
                        </m:f>
                      </m:sup>
                    </m:sSup>
                  </m:oMath>
                </a14:m>
                <a:r>
                  <a:rPr lang="pt-BR" sz="1600" i="1" dirty="0" smtClean="0"/>
                  <a:t> = 0.0096</a:t>
                </a:r>
                <a:endParaRPr lang="pt-BR"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214927" y="4071778"/>
                <a:ext cx="5407762" cy="560090"/>
              </a:xfrm>
              <a:prstGeom prst="rect">
                <a:avLst/>
              </a:prstGeom>
              <a:blipFill rotWithShape="0">
                <a:blip r:embed="rId5"/>
                <a:stretch>
                  <a:fillRect l="-67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38199" y="4690474"/>
                <a:ext cx="5376728" cy="560090"/>
              </a:xfrm>
              <a:prstGeom prst="rect">
                <a:avLst/>
              </a:prstGeom>
            </p:spPr>
            <p:txBody>
              <a:bodyPr wrap="none">
                <a:spAutoFit/>
              </a:bodyPr>
              <a:lstStyle/>
              <a:p>
                <a:r>
                  <a:rPr lang="pt-BR" sz="1600" i="1" dirty="0" smtClean="0"/>
                  <a:t>P</a:t>
                </a:r>
                <a:r>
                  <a:rPr lang="pt-BR" sz="1600" dirty="0"/>
                  <a:t>(temp.=25 |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4.39</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25−23.67</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(4.39)</m:t>
                                </m:r>
                              </m:e>
                              <m:sup>
                                <m:r>
                                  <a:rPr lang="pt-BR" sz="1600" i="1">
                                    <a:latin typeface="Cambria Math" panose="02040503050406030204" pitchFamily="18" charset="0"/>
                                  </a:rPr>
                                  <m:t>2</m:t>
                                </m:r>
                              </m:sup>
                            </m:sSup>
                          </m:den>
                        </m:f>
                      </m:sup>
                    </m:sSup>
                  </m:oMath>
                </a14:m>
                <a:r>
                  <a:rPr lang="pt-BR" sz="1600" i="1" dirty="0" smtClean="0"/>
                  <a:t>= 0.0869  </a:t>
                </a:r>
                <a:endParaRPr lang="pt-BR" sz="1600" dirty="0"/>
              </a:p>
            </p:txBody>
          </p:sp>
        </mc:Choice>
        <mc:Fallback xmlns="">
          <p:sp>
            <p:nvSpPr>
              <p:cNvPr id="12" name="Rectangle 11"/>
              <p:cNvSpPr>
                <a:spLocks noRot="1" noChangeAspect="1" noMove="1" noResize="1" noEditPoints="1" noAdjustHandles="1" noChangeArrowheads="1" noChangeShapeType="1" noTextEdit="1"/>
              </p:cNvSpPr>
              <p:nvPr/>
            </p:nvSpPr>
            <p:spPr>
              <a:xfrm>
                <a:off x="838199" y="4690474"/>
                <a:ext cx="5376728" cy="560090"/>
              </a:xfrm>
              <a:prstGeom prst="rect">
                <a:avLst/>
              </a:prstGeom>
              <a:blipFill rotWithShape="0">
                <a:blip r:embed="rId6"/>
                <a:stretch>
                  <a:fillRect l="-56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214927" y="4701342"/>
                <a:ext cx="5287538" cy="560090"/>
              </a:xfrm>
              <a:prstGeom prst="rect">
                <a:avLst/>
              </a:prstGeom>
            </p:spPr>
            <p:txBody>
              <a:bodyPr wrap="none">
                <a:spAutoFit/>
              </a:bodyPr>
              <a:lstStyle/>
              <a:p>
                <a:r>
                  <a:rPr lang="pt-BR" sz="1600" i="1" dirty="0" smtClean="0"/>
                  <a:t>P</a:t>
                </a:r>
                <a:r>
                  <a:rPr lang="pt-BR" sz="1600" dirty="0" smtClean="0"/>
                  <a:t>(hum.=62 </a:t>
                </a:r>
                <a:r>
                  <a:rPr lang="pt-BR" sz="1600" dirty="0"/>
                  <a:t>|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9.73</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62−86.2</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(9.73)</m:t>
                                </m:r>
                              </m:e>
                              <m:sup>
                                <m:r>
                                  <a:rPr lang="pt-BR" sz="1600" i="1">
                                    <a:latin typeface="Cambria Math" panose="02040503050406030204" pitchFamily="18" charset="0"/>
                                  </a:rPr>
                                  <m:t>2</m:t>
                                </m:r>
                              </m:sup>
                            </m:sSup>
                          </m:den>
                        </m:f>
                      </m:sup>
                    </m:sSup>
                  </m:oMath>
                </a14:m>
                <a:r>
                  <a:rPr lang="pt-BR" sz="1600" i="1" dirty="0" smtClean="0"/>
                  <a:t> = 0.0019  </a:t>
                </a:r>
                <a:endParaRPr lang="pt-BR" sz="1600" dirty="0"/>
              </a:p>
            </p:txBody>
          </p:sp>
        </mc:Choice>
        <mc:Fallback xmlns="">
          <p:sp>
            <p:nvSpPr>
              <p:cNvPr id="13" name="Rectangle 12"/>
              <p:cNvSpPr>
                <a:spLocks noRot="1" noChangeAspect="1" noMove="1" noResize="1" noEditPoints="1" noAdjustHandles="1" noChangeArrowheads="1" noChangeShapeType="1" noTextEdit="1"/>
              </p:cNvSpPr>
              <p:nvPr/>
            </p:nvSpPr>
            <p:spPr>
              <a:xfrm>
                <a:off x="6214927" y="4701342"/>
                <a:ext cx="5287538" cy="560090"/>
              </a:xfrm>
              <a:prstGeom prst="rect">
                <a:avLst/>
              </a:prstGeom>
              <a:blipFill rotWithShape="0">
                <a:blip r:embed="rId7"/>
                <a:stretch>
                  <a:fillRect l="-692" b="-2174"/>
                </a:stretch>
              </a:blipFill>
            </p:spPr>
            <p:txBody>
              <a:bodyPr/>
              <a:lstStyle/>
              <a:p>
                <a:r>
                  <a:rPr lang="pt-BR">
                    <a:noFill/>
                  </a:rPr>
                  <a:t> </a:t>
                </a:r>
              </a:p>
            </p:txBody>
          </p:sp>
        </mc:Fallback>
      </mc:AlternateContent>
    </p:spTree>
    <p:extLst>
      <p:ext uri="{BB962C8B-B14F-4D97-AF65-F5344CB8AC3E}">
        <p14:creationId xmlns:p14="http://schemas.microsoft.com/office/powerpoint/2010/main" val="148626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Detecção de símbolos BPSK em canais AWGN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42495"/>
                <a:ext cx="11049000" cy="1893110"/>
              </a:xfrm>
            </p:spPr>
            <p:txBody>
              <a:bodyPr>
                <a:normAutofit fontScale="77500" lnSpcReduction="20000"/>
              </a:bodyPr>
              <a:lstStyle/>
              <a:p>
                <a:r>
                  <a:rPr lang="pt-BR" dirty="0" smtClean="0"/>
                  <a:t>Imagine um codificador </a:t>
                </a:r>
                <a:r>
                  <a:rPr lang="pt-BR" dirty="0"/>
                  <a:t>que converte </a:t>
                </a:r>
                <a:r>
                  <a:rPr lang="pt-BR" dirty="0" smtClean="0"/>
                  <a:t>o </a:t>
                </a:r>
                <a14:m>
                  <m:oMath xmlns:m="http://schemas.openxmlformats.org/officeDocument/2006/math">
                    <m:r>
                      <a:rPr lang="pt-BR" i="1">
                        <a:latin typeface="Cambria Math" panose="02040503050406030204" pitchFamily="18" charset="0"/>
                      </a:rPr>
                      <m:t>𝑚</m:t>
                    </m:r>
                  </m:oMath>
                </a14:m>
                <a:r>
                  <a:rPr lang="pt-BR" dirty="0" smtClean="0"/>
                  <a:t>-ésimo </a:t>
                </a:r>
                <a:r>
                  <a:rPr lang="pt-BR" dirty="0"/>
                  <a:t>bit </a:t>
                </a:r>
                <a:r>
                  <a:rPr lang="pt-BR" dirty="0" smtClean="0"/>
                  <a:t>de uma </a:t>
                </a:r>
                <a:r>
                  <a:rPr lang="pt-BR" dirty="0"/>
                  <a:t>mensagem </a:t>
                </a:r>
                <a:r>
                  <a:rPr lang="pt-BR" dirty="0" smtClean="0"/>
                  <a:t>composta por 0s e 1s </a:t>
                </a:r>
                <a:r>
                  <a:rPr lang="pt-BR" dirty="0"/>
                  <a:t>nos </a:t>
                </a:r>
                <a:r>
                  <a:rPr lang="pt-BR" dirty="0" smtClean="0"/>
                  <a:t>símbolos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b="0" i="0" smtClean="0">
                        <a:latin typeface="Cambria Math" panose="02040503050406030204" pitchFamily="18" charset="0"/>
                      </a:rPr>
                      <m:t> </m:t>
                    </m:r>
                  </m:oMath>
                </a14:m>
                <a:r>
                  <a:rPr lang="pt-BR" dirty="0" smtClean="0"/>
                  <a:t>= -1 </a:t>
                </a:r>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 </a:t>
                </a:r>
                <a:r>
                  <a:rPr lang="pt-BR" dirty="0" smtClean="0"/>
                  <a:t>1, para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=0</m:t>
                    </m:r>
                  </m:oMath>
                </a14:m>
                <a:r>
                  <a:rPr lang="pt-BR" dirty="0" smtClean="0"/>
                  <a:t> e 1, </a:t>
                </a:r>
                <a:r>
                  <a:rPr lang="pt-BR" dirty="0"/>
                  <a:t>respectivamente.</a:t>
                </a:r>
              </a:p>
              <a:p>
                <a:r>
                  <a:rPr lang="pt-BR" b="0" dirty="0" smtClean="0"/>
                  <a:t>Em seguida, os símbolos codificados passam por um canal AWGN </a:t>
                </a:r>
                <a:r>
                  <a:rPr lang="pt-BR" dirty="0" smtClean="0"/>
                  <a:t>cuja</a:t>
                </a:r>
                <a:r>
                  <a:rPr lang="pt-BR" b="0" dirty="0" smtClean="0"/>
                  <a:t> saída é dada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𝑚</m:t>
                        </m:r>
                      </m:sub>
                    </m:sSub>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dirty="0" smtClean="0"/>
                  <a:t>, </a:t>
                </a:r>
                <a:r>
                  <a:rPr lang="pt-BR" dirty="0"/>
                  <a:t>onde </a:t>
                </a:r>
                <a14:m>
                  <m:oMath xmlns:m="http://schemas.openxmlformats.org/officeDocument/2006/math">
                    <m:r>
                      <a:rPr lang="pt-BR" i="1">
                        <a:latin typeface="Cambria Math" panose="02040503050406030204" pitchFamily="18" charset="0"/>
                      </a:rPr>
                      <m:t>𝑤</m:t>
                    </m:r>
                    <m:r>
                      <a:rPr lang="pt-BR">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r>
                      <a:rPr lang="pt-BR" i="1">
                        <a:latin typeface="Cambria Math" panose="02040503050406030204" pitchFamily="18" charset="0"/>
                        <a:ea typeface="Cambria Math" panose="02040503050406030204" pitchFamily="18" charset="0"/>
                      </a:rPr>
                      <m:t>(0, 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ea typeface="Cambria Math" panose="02040503050406030204" pitchFamily="18" charset="0"/>
                          </a:rPr>
                          <m:t>2</m:t>
                        </m:r>
                      </m:sup>
                    </m:sSup>
                    <m:r>
                      <a:rPr lang="pt-BR" i="1">
                        <a:latin typeface="Cambria Math" panose="02040503050406030204" pitchFamily="18" charset="0"/>
                        <a:ea typeface="Cambria Math" panose="02040503050406030204" pitchFamily="18" charset="0"/>
                      </a:rPr>
                      <m:t>)</m:t>
                    </m:r>
                  </m:oMath>
                </a14:m>
                <a:r>
                  <a:rPr lang="pt-BR" dirty="0" smtClean="0"/>
                  <a:t>.</a:t>
                </a:r>
              </a:p>
              <a:p>
                <a:r>
                  <a:rPr lang="pt-BR" dirty="0" smtClean="0"/>
                  <a:t>Finalmente, o detector tem a tarefa de recuperar os bits transmitidos de tal forma que a probabilidade de erro,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0" smtClean="0">
                        <a:latin typeface="Cambria Math" panose="02040503050406030204" pitchFamily="18" charset="0"/>
                      </a:rPr>
                      <m:t>=</m:t>
                    </m:r>
                    <m:r>
                      <a:rPr lang="pt-BR" b="0" i="1" smtClean="0">
                        <a:latin typeface="Cambria Math" panose="02040503050406030204" pitchFamily="18" charset="0"/>
                      </a:rPr>
                      <m:t>𝑃</m:t>
                    </m:r>
                    <m:r>
                      <a:rPr lang="pt-BR" b="0" i="0"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𝑚</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𝑚</m:t>
                    </m:r>
                    <m:r>
                      <a:rPr lang="pt-BR" b="0" i="0" smtClean="0">
                        <a:latin typeface="Cambria Math" panose="02040503050406030204" pitchFamily="18" charset="0"/>
                      </a:rPr>
                      <m:t>)</m:t>
                    </m:r>
                  </m:oMath>
                </a14:m>
                <a:r>
                  <a:rPr lang="pt-BR" dirty="0" smtClean="0"/>
                  <a:t>, seja minimizada.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42495"/>
                <a:ext cx="11049000" cy="1893110"/>
              </a:xfrm>
              <a:blipFill>
                <a:blip r:embed="rId3"/>
                <a:stretch>
                  <a:fillRect l="-662" t="-6774" r="-497" b="-6774"/>
                </a:stretch>
              </a:blipFill>
            </p:spPr>
            <p:txBody>
              <a:bodyPr/>
              <a:lstStyle/>
              <a:p>
                <a:r>
                  <a:rPr lang="pt-BR">
                    <a:noFill/>
                  </a:rPr>
                  <a:t> </a:t>
                </a:r>
              </a:p>
            </p:txBody>
          </p:sp>
        </mc:Fallback>
      </mc:AlternateContent>
      <p:grpSp>
        <p:nvGrpSpPr>
          <p:cNvPr id="21" name="Group 20"/>
          <p:cNvGrpSpPr/>
          <p:nvPr/>
        </p:nvGrpSpPr>
        <p:grpSpPr>
          <a:xfrm>
            <a:off x="3081621" y="3625211"/>
            <a:ext cx="5943032" cy="585067"/>
            <a:chOff x="-54768" y="4470496"/>
            <a:chExt cx="6973033" cy="934624"/>
          </a:xfrm>
        </p:grpSpPr>
        <p:sp>
          <p:nvSpPr>
            <p:cNvPr id="5" name="Rectangle 4"/>
            <p:cNvSpPr/>
            <p:nvPr/>
          </p:nvSpPr>
          <p:spPr>
            <a:xfrm>
              <a:off x="1849120"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Codificador</a:t>
              </a:r>
              <a:endParaRPr lang="pt-BR" sz="1400" dirty="0">
                <a:solidFill>
                  <a:schemeClr val="tx1"/>
                </a:solidFill>
              </a:endParaRPr>
            </a:p>
          </p:txBody>
        </p:sp>
        <p:cxnSp>
          <p:nvCxnSpPr>
            <p:cNvPr id="8" name="Straight Arrow Connector 7"/>
            <p:cNvCxnSpPr/>
            <p:nvPr/>
          </p:nvCxnSpPr>
          <p:spPr>
            <a:xfrm>
              <a:off x="148912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10896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478039"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Canal</a:t>
                  </a:r>
                </a:p>
                <a:p>
                  <a:pPr algn="ctr"/>
                  <a:r>
                    <a:rPr lang="pt-BR" sz="1200" dirty="0" smtClean="0">
                      <a:solidFill>
                        <a:schemeClr val="tx1"/>
                      </a:solidFill>
                    </a:rPr>
                    <a:t>AWGN</a:t>
                  </a:r>
                </a:p>
                <a:p>
                  <a:pPr algn="ctr"/>
                  <a14:m>
                    <m:oMathPara xmlns:m="http://schemas.openxmlformats.org/officeDocument/2006/math">
                      <m:oMathParaPr>
                        <m:jc m:val="centerGroup"/>
                      </m:oMathParaPr>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𝑁</m:t>
                        </m:r>
                        <m:r>
                          <a:rPr lang="pt-BR" sz="1200" i="1">
                            <a:solidFill>
                              <a:schemeClr val="tx1"/>
                            </a:solidFill>
                            <a:latin typeface="Cambria Math" panose="02040503050406030204" pitchFamily="18" charset="0"/>
                            <a:ea typeface="Cambria Math" panose="02040503050406030204" pitchFamily="18" charset="0"/>
                          </a:rPr>
                          <m:t>(0, </m:t>
                        </m:r>
                        <m:sSup>
                          <m:sSupPr>
                            <m:ctrlPr>
                              <a:rPr lang="pt-BR" sz="1200" i="1">
                                <a:solidFill>
                                  <a:schemeClr val="tx1"/>
                                </a:solidFill>
                                <a:latin typeface="Cambria Math" panose="02040503050406030204" pitchFamily="18" charset="0"/>
                                <a:ea typeface="Cambria Math" panose="02040503050406030204" pitchFamily="18" charset="0"/>
                              </a:rPr>
                            </m:ctrlPr>
                          </m:sSupPr>
                          <m:e>
                            <m:r>
                              <a:rPr lang="pt-BR" sz="1200" i="1">
                                <a:solidFill>
                                  <a:schemeClr val="tx1"/>
                                </a:solidFill>
                                <a:latin typeface="Cambria Math" panose="02040503050406030204" pitchFamily="18" charset="0"/>
                                <a:ea typeface="Cambria Math" panose="02040503050406030204" pitchFamily="18" charset="0"/>
                              </a:rPr>
                              <m:t>𝜎</m:t>
                            </m:r>
                          </m:e>
                          <m:sup>
                            <m:r>
                              <a:rPr lang="pt-BR" sz="1200" i="1">
                                <a:solidFill>
                                  <a:schemeClr val="tx1"/>
                                </a:solidFill>
                                <a:latin typeface="Cambria Math" panose="02040503050406030204" pitchFamily="18" charset="0"/>
                                <a:ea typeface="Cambria Math" panose="02040503050406030204" pitchFamily="18" charset="0"/>
                              </a:rPr>
                              <m:t>2</m:t>
                            </m:r>
                          </m:sup>
                        </m:sSup>
                        <m:r>
                          <a:rPr lang="pt-BR" sz="1200" i="1">
                            <a:solidFill>
                              <a:schemeClr val="tx1"/>
                            </a:solidFill>
                            <a:latin typeface="Cambria Math" panose="02040503050406030204" pitchFamily="18" charset="0"/>
                            <a:ea typeface="Cambria Math" panose="02040503050406030204" pitchFamily="18" charset="0"/>
                          </a:rPr>
                          <m:t>)</m:t>
                        </m:r>
                      </m:oMath>
                    </m:oMathPara>
                  </a14:m>
                  <a:endParaRPr lang="pt-BR" sz="12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78039" y="4531360"/>
                  <a:ext cx="1259840" cy="873760"/>
                </a:xfrm>
                <a:prstGeom prst="rect">
                  <a:avLst/>
                </a:prstGeom>
                <a:blipFill rotWithShape="0">
                  <a:blip r:embed="rId4"/>
                  <a:stretch>
                    <a:fillRect t="-7609" b="-11957"/>
                  </a:stretch>
                </a:blipFill>
                <a:ln>
                  <a:solidFill>
                    <a:schemeClr val="tx1"/>
                  </a:solidFill>
                </a:ln>
              </p:spPr>
              <p:txBody>
                <a:bodyPr/>
                <a:lstStyle/>
                <a:p>
                  <a:r>
                    <a:rPr lang="pt-BR">
                      <a:noFill/>
                    </a:rPr>
                    <a:t> </a:t>
                  </a:r>
                </a:p>
              </p:txBody>
            </p:sp>
          </mc:Fallback>
        </mc:AlternateContent>
        <p:sp>
          <p:nvSpPr>
            <p:cNvPr id="13" name="Rectangle 12"/>
            <p:cNvSpPr/>
            <p:nvPr/>
          </p:nvSpPr>
          <p:spPr>
            <a:xfrm>
              <a:off x="5106958"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Detector</a:t>
              </a:r>
              <a:endParaRPr lang="pt-BR" sz="1400" dirty="0">
                <a:solidFill>
                  <a:schemeClr val="tx1"/>
                </a:solidFill>
              </a:endParaRPr>
            </a:p>
          </p:txBody>
        </p:sp>
        <p:cxnSp>
          <p:nvCxnSpPr>
            <p:cNvPr id="14" name="Straight Arrow Connector 13"/>
            <p:cNvCxnSpPr/>
            <p:nvPr/>
          </p:nvCxnSpPr>
          <p:spPr>
            <a:xfrm>
              <a:off x="4737879"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66798"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4768" y="4553779"/>
                  <a:ext cx="1779634" cy="835825"/>
                </a:xfrm>
                <a:prstGeom prst="rect">
                  <a:avLst/>
                </a:prstGeom>
              </p:spPr>
              <p:txBody>
                <a:bodyPr wrap="none">
                  <a:spAutoFit/>
                </a:bodyPr>
                <a:lstStyle/>
                <a:p>
                  <a:pPr algn="ctr"/>
                  <a:r>
                    <a:rPr lang="pt-BR" sz="1400" dirty="0" smtClean="0"/>
                    <a:t>Mensagem, </a:t>
                  </a:r>
                  <a14:m>
                    <m:oMath xmlns:m="http://schemas.openxmlformats.org/officeDocument/2006/math">
                      <m:r>
                        <a:rPr lang="pt-BR" sz="1400" i="1">
                          <a:latin typeface="Cambria Math" panose="02040503050406030204" pitchFamily="18" charset="0"/>
                        </a:rPr>
                        <m:t>𝑚</m:t>
                      </m:r>
                    </m:oMath>
                  </a14:m>
                  <a:endParaRPr lang="pt-BR" sz="1400" dirty="0" smtClean="0"/>
                </a:p>
                <a:p>
                  <a:pPr algn="ctr"/>
                  <a:r>
                    <a:rPr lang="pt-BR" sz="1400" dirty="0" smtClean="0"/>
                    <a:t>{0,0,1,01,1,1,0,...} </a:t>
                  </a:r>
                  <a:endParaRPr lang="pt-BR" sz="1400" dirty="0"/>
                </a:p>
              </p:txBody>
            </p:sp>
          </mc:Choice>
          <mc:Fallback xmlns="">
            <p:sp>
              <p:nvSpPr>
                <p:cNvPr id="16" name="Rectangle 15"/>
                <p:cNvSpPr>
                  <a:spLocks noRot="1" noChangeAspect="1" noMove="1" noResize="1" noEditPoints="1" noAdjustHandles="1" noChangeArrowheads="1" noChangeShapeType="1" noTextEdit="1"/>
                </p:cNvSpPr>
                <p:nvPr/>
              </p:nvSpPr>
              <p:spPr>
                <a:xfrm>
                  <a:off x="-54768" y="4553779"/>
                  <a:ext cx="1779634" cy="835825"/>
                </a:xfrm>
                <a:prstGeom prst="rect">
                  <a:avLst/>
                </a:prstGeom>
                <a:blipFill>
                  <a:blip r:embed="rId5"/>
                  <a:stretch>
                    <a:fillRect l="-806" t="-2326" r="-806" b="-116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030100" y="4470496"/>
                  <a:ext cx="506542"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𝑠</m:t>
                            </m:r>
                          </m:e>
                          <m:sub>
                            <m:r>
                              <a:rPr lang="pt-BR" sz="1400" i="1">
                                <a:latin typeface="Cambria Math" panose="02040503050406030204" pitchFamily="18" charset="0"/>
                              </a:rPr>
                              <m:t>𝑚</m:t>
                            </m:r>
                          </m:sub>
                        </m:sSub>
                      </m:oMath>
                    </m:oMathPara>
                  </a14:m>
                  <a:endParaRPr lang="pt-BR" sz="1400" dirty="0"/>
                </a:p>
              </p:txBody>
            </p:sp>
          </mc:Choice>
          <mc:Fallback xmlns="">
            <p:sp>
              <p:nvSpPr>
                <p:cNvPr id="17" name="Rectangle 16"/>
                <p:cNvSpPr>
                  <a:spLocks noRot="1" noChangeAspect="1" noMove="1" noResize="1" noEditPoints="1" noAdjustHandles="1" noChangeArrowheads="1" noChangeShapeType="1" noTextEdit="1"/>
                </p:cNvSpPr>
                <p:nvPr/>
              </p:nvSpPr>
              <p:spPr>
                <a:xfrm>
                  <a:off x="3030100" y="4470496"/>
                  <a:ext cx="506542" cy="49166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726495" y="4477181"/>
                  <a:ext cx="385794"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𝑦</m:t>
                        </m:r>
                      </m:oMath>
                    </m:oMathPara>
                  </a14:m>
                  <a:endParaRPr lang="pt-BR" sz="1400" dirty="0"/>
                </a:p>
              </p:txBody>
            </p:sp>
          </mc:Choice>
          <mc:Fallback xmlns="">
            <p:sp>
              <p:nvSpPr>
                <p:cNvPr id="18" name="Rectangle 17"/>
                <p:cNvSpPr>
                  <a:spLocks noRot="1" noChangeAspect="1" noMove="1" noResize="1" noEditPoints="1" noAdjustHandles="1" noChangeArrowheads="1" noChangeShapeType="1" noTextEdit="1"/>
                </p:cNvSpPr>
                <p:nvPr/>
              </p:nvSpPr>
              <p:spPr>
                <a:xfrm>
                  <a:off x="4726495" y="4477181"/>
                  <a:ext cx="385794" cy="49166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430756" y="4472698"/>
                  <a:ext cx="487509" cy="49166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pt-BR" sz="1400" i="1" smtClean="0">
                                <a:latin typeface="Cambria Math" panose="02040503050406030204" pitchFamily="18" charset="0"/>
                              </a:rPr>
                            </m:ctrlPr>
                          </m:accPr>
                          <m:e>
                            <m:r>
                              <a:rPr lang="pt-BR" sz="1400" i="1">
                                <a:latin typeface="Cambria Math" panose="02040503050406030204" pitchFamily="18" charset="0"/>
                              </a:rPr>
                              <m:t>𝑚</m:t>
                            </m:r>
                            <m:r>
                              <m:rPr>
                                <m:nor/>
                              </m:rPr>
                              <a:rPr lang="pt-BR" sz="1400" dirty="0"/>
                              <m:t> </m:t>
                            </m:r>
                          </m:e>
                        </m:acc>
                      </m:oMath>
                    </m:oMathPara>
                  </a14:m>
                  <a:endParaRPr lang="pt-BR" sz="1400" dirty="0"/>
                </a:p>
              </p:txBody>
            </p:sp>
          </mc:Choice>
          <mc:Fallback xmlns="">
            <p:sp>
              <p:nvSpPr>
                <p:cNvPr id="19" name="Rectangle 18"/>
                <p:cNvSpPr>
                  <a:spLocks noRot="1" noChangeAspect="1" noMove="1" noResize="1" noEditPoints="1" noAdjustHandles="1" noChangeArrowheads="1" noChangeShapeType="1" noTextEdit="1"/>
                </p:cNvSpPr>
                <p:nvPr/>
              </p:nvSpPr>
              <p:spPr>
                <a:xfrm>
                  <a:off x="6430756" y="4472698"/>
                  <a:ext cx="487509" cy="491663"/>
                </a:xfrm>
                <a:prstGeom prst="rect">
                  <a:avLst/>
                </a:prstGeom>
                <a:blipFill>
                  <a:blip r:embed="rId8"/>
                  <a:stretch>
                    <a:fillRect t="-4000" r="-1471"/>
                  </a:stretch>
                </a:blipFill>
              </p:spPr>
              <p:txBody>
                <a:bodyPr/>
                <a:lstStyle/>
                <a:p>
                  <a:r>
                    <a:rPr lang="pt-BR">
                      <a:noFill/>
                    </a:rPr>
                    <a:t> </a:t>
                  </a:r>
                </a:p>
              </p:txBody>
            </p:sp>
          </mc:Fallback>
        </mc:AlternateContent>
      </p:grpSp>
      <p:pic>
        <p:nvPicPr>
          <p:cNvPr id="7" name="Picture 6"/>
          <p:cNvPicPr>
            <a:picLocks noChangeAspect="1"/>
          </p:cNvPicPr>
          <p:nvPr/>
        </p:nvPicPr>
        <p:blipFill rotWithShape="1">
          <a:blip r:embed="rId9"/>
          <a:srcRect l="2860" t="1484" r="8562"/>
          <a:stretch/>
        </p:blipFill>
        <p:spPr>
          <a:xfrm>
            <a:off x="2087557" y="4326529"/>
            <a:ext cx="2618914" cy="2531471"/>
          </a:xfrm>
          <a:prstGeom prst="rect">
            <a:avLst/>
          </a:prstGeom>
        </p:spPr>
      </p:pic>
      <p:pic>
        <p:nvPicPr>
          <p:cNvPr id="10" name="Picture 9"/>
          <p:cNvPicPr>
            <a:picLocks noChangeAspect="1"/>
          </p:cNvPicPr>
          <p:nvPr/>
        </p:nvPicPr>
        <p:blipFill rotWithShape="1">
          <a:blip r:embed="rId10"/>
          <a:srcRect l="1145" t="4418" r="8154"/>
          <a:stretch/>
        </p:blipFill>
        <p:spPr>
          <a:xfrm>
            <a:off x="8274308" y="4342106"/>
            <a:ext cx="2772758" cy="2539478"/>
          </a:xfrm>
          <a:prstGeom prst="rect">
            <a:avLst/>
          </a:prstGeom>
        </p:spPr>
      </p:pic>
      <p:pic>
        <p:nvPicPr>
          <p:cNvPr id="4" name="Picture 3"/>
          <p:cNvPicPr>
            <a:picLocks noChangeAspect="1"/>
          </p:cNvPicPr>
          <p:nvPr/>
        </p:nvPicPr>
        <p:blipFill rotWithShape="1">
          <a:blip r:embed="rId11"/>
          <a:srcRect l="1400" t="1338" r="8876"/>
          <a:stretch/>
        </p:blipFill>
        <p:spPr>
          <a:xfrm>
            <a:off x="5257800" y="4340372"/>
            <a:ext cx="2624152" cy="2507824"/>
          </a:xfrm>
          <a:prstGeom prst="rect">
            <a:avLst/>
          </a:prstGeom>
        </p:spPr>
      </p:pic>
    </p:spTree>
    <p:extLst>
      <p:ext uri="{BB962C8B-B14F-4D97-AF65-F5344CB8AC3E}">
        <p14:creationId xmlns:p14="http://schemas.microsoft.com/office/powerpoint/2010/main" val="2775686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a:t>
            </a:r>
            <a:r>
              <a:rPr lang="pt-BR" dirty="0"/>
              <a:t>Detecção de símbolos BPSK em AWGN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76710" cy="4713720"/>
              </a:xfrm>
            </p:spPr>
            <p:txBody>
              <a:bodyPr>
                <a:normAutofit fontScale="92500" lnSpcReduction="10000"/>
              </a:bodyPr>
              <a:lstStyle/>
              <a:p>
                <a:r>
                  <a:rPr lang="pt-BR" dirty="0" smtClean="0"/>
                  <a:t>Detector MAP para esse problema é dado por: </a:t>
                </a:r>
              </a:p>
              <a:p>
                <a:pPr marL="0" indent="0">
                  <a:buNone/>
                </a:pPr>
                <a14:m>
                  <m:oMathPara xmlns:m="http://schemas.openxmlformats.org/officeDocument/2006/math">
                    <m:oMathParaPr>
                      <m:jc m:val="centerGroup"/>
                    </m:oMathParaPr>
                    <m:oMath xmlns:m="http://schemas.openxmlformats.org/officeDocument/2006/math">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a:latin typeface="Cambria Math" panose="02040503050406030204" pitchFamily="18" charset="0"/>
                        </a:rPr>
                        <m:t>=</m:t>
                      </m:r>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i="1">
                                  <a:latin typeface="Cambria Math" panose="02040503050406030204" pitchFamily="18" charset="0"/>
                                </a:rPr>
                                <m:t>, </m:t>
                              </m:r>
                              <m:r>
                                <a:rPr lang="pt-BR" sz="2600" b="0" i="1" smtClean="0">
                                  <a:latin typeface="Cambria Math" panose="02040503050406030204" pitchFamily="18" charset="0"/>
                                </a:rPr>
                                <m:t> </m:t>
                              </m:r>
                              <m:r>
                                <a:rPr lang="pt-BR" sz="2600" b="0" i="1" smtClean="0">
                                  <a:latin typeface="Cambria Math" panose="02040503050406030204" pitchFamily="18" charset="0"/>
                                </a:rPr>
                                <m:t>𝑚</m:t>
                              </m:r>
                              <m:r>
                                <a:rPr lang="pt-BR" sz="2600" i="1">
                                  <a:latin typeface="Cambria Math" panose="02040503050406030204" pitchFamily="18" charset="0"/>
                                </a:rPr>
                                <m:t>=</m:t>
                              </m:r>
                              <m:r>
                                <a:rPr lang="pt-BR" sz="2600" b="0" i="1" smtClean="0">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m:t>
                              </m:r>
                              <m:r>
                                <a:rPr lang="pt-BR" sz="2600" b="0" i="1" smtClean="0">
                                  <a:latin typeface="Cambria Math" panose="02040503050406030204" pitchFamily="18" charset="0"/>
                                </a:rPr>
                                <m:t>𝑦</m:t>
                              </m:r>
                            </m:e>
                          </m:d>
                          <m:r>
                            <a:rPr lang="pt-BR" sz="2600" b="1" i="1" smtClean="0">
                              <a:latin typeface="Cambria Math" panose="02040503050406030204" pitchFamily="18" charset="0"/>
                            </a:rPr>
                            <m:t>=</m:t>
                          </m:r>
                        </m:e>
                      </m:func>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  </m:t>
                              </m:r>
                              <m:r>
                                <a:rPr lang="pt-BR" sz="2600" i="1">
                                  <a:latin typeface="Cambria Math" panose="02040503050406030204" pitchFamily="18" charset="0"/>
                                </a:rPr>
                                <m:t>𝑚</m:t>
                              </m:r>
                              <m:r>
                                <a:rPr lang="pt-BR" sz="2600" i="1">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0" i="1" smtClean="0">
                                  <a:latin typeface="Cambria Math" panose="02040503050406030204" pitchFamily="18" charset="0"/>
                                </a:rPr>
                                <m:t>𝑦</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e>
                          </m:d>
                          <m:r>
                            <a:rPr lang="pt-BR" sz="2600" b="0" i="1" smtClean="0">
                              <a:latin typeface="Cambria Math" panose="02040503050406030204" pitchFamily="18" charset="0"/>
                            </a:rPr>
                            <m:t>𝑃</m:t>
                          </m:r>
                          <m:r>
                            <a:rPr lang="pt-BR" sz="2600" b="0" i="1" smtClean="0">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b="0" i="1" smtClean="0">
                              <a:latin typeface="Cambria Math" panose="02040503050406030204" pitchFamily="18" charset="0"/>
                            </a:rPr>
                            <m:t>)</m:t>
                          </m:r>
                        </m:e>
                      </m:func>
                    </m:oMath>
                  </m:oMathPara>
                </a14:m>
                <a:endParaRPr lang="pt-BR" dirty="0" smtClean="0"/>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oMath>
                </a14:m>
                <a:r>
                  <a:rPr lang="pt-BR" dirty="0" smtClean="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smtClean="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𝑠</m:t>
                            </m:r>
                          </m:e>
                          <m:sub>
                            <m:r>
                              <a:rPr lang="pt-BR" i="1">
                                <a:latin typeface="Cambria Math" panose="02040503050406030204" pitchFamily="18" charset="0"/>
                              </a:rPr>
                              <m:t>0</m:t>
                            </m:r>
                          </m:sub>
                        </m:sSub>
                      </m:e>
                    </m:d>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𝜎</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e>
                        </m:rad>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f>
                          <m:fPr>
                            <m:type m:val="skw"/>
                            <m:ctrlPr>
                              <a:rPr lang="pt-BR" b="0" i="1" smtClean="0">
                                <a:latin typeface="Cambria Math" panose="02040503050406030204" pitchFamily="18" charset="0"/>
                              </a:rPr>
                            </m:ctrlPr>
                          </m:fPr>
                          <m:num>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+1)</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b="0" i="1" smtClean="0">
                                    <a:latin typeface="Cambria Math" panose="02040503050406030204" pitchFamily="18" charset="0"/>
                                  </a:rPr>
                                  <m:t>2</m:t>
                                </m:r>
                              </m:sup>
                            </m:sSup>
                          </m:den>
                        </m:f>
                      </m:sup>
                    </m:sSup>
                  </m:oMath>
                </a14:m>
                <a:r>
                  <a:rPr lang="pt-BR" dirty="0" smtClean="0"/>
                  <a:t>.</a:t>
                </a:r>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𝑠</m:t>
                            </m:r>
                          </m:e>
                          <m:sub>
                            <m:r>
                              <a:rPr lang="pt-BR" b="0" i="1" smtClean="0">
                                <a:latin typeface="Cambria Math" panose="02040503050406030204" pitchFamily="18" charset="0"/>
                              </a:rPr>
                              <m:t>1</m:t>
                            </m:r>
                          </m:sub>
                        </m:sSub>
                      </m:e>
                    </m:d>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1)</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oMath>
                </a14:m>
                <a:r>
                  <a:rPr lang="pt-BR" dirty="0" smtClean="0"/>
                  <a:t>.</a:t>
                </a:r>
              </a:p>
              <a:p>
                <a:r>
                  <a:rPr lang="pt-BR" dirty="0" smtClean="0"/>
                  <a:t>Como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0</m:t>
                        </m:r>
                      </m:sub>
                    </m:sSub>
                    <m:r>
                      <a:rPr lang="pt-BR" i="1">
                        <a:latin typeface="Cambria Math" panose="02040503050406030204" pitchFamily="18" charset="0"/>
                      </a:rPr>
                      <m:t>)</m:t>
                    </m:r>
                  </m:oMath>
                </a14:m>
                <a:r>
                  <a:rPr lang="pt-BR" dirty="0" smtClean="0"/>
                  <a:t> =</a:t>
                </a:r>
                <a:r>
                  <a:rPr lang="pt-BR" dirty="0"/>
                  <a:t>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1</m:t>
                        </m:r>
                      </m:sub>
                    </m:sSub>
                    <m:r>
                      <a:rPr lang="pt-BR" i="1">
                        <a:latin typeface="Cambria Math" panose="02040503050406030204" pitchFamily="18" charset="0"/>
                      </a:rPr>
                      <m:t>)</m:t>
                    </m:r>
                  </m:oMath>
                </a14:m>
                <a:r>
                  <a:rPr lang="pt-BR" dirty="0" smtClean="0"/>
                  <a:t> = 1/2, então o detector MAP é equivalente ao ML, e assim</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r>
                          <a:rPr lang="pt-BR" b="1" i="1" smtClean="0">
                            <a:latin typeface="Cambria Math" panose="02040503050406030204" pitchFamily="18" charset="0"/>
                          </a:rPr>
                          <m:t>=</m:t>
                        </m:r>
                      </m:e>
                    </m:func>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e>
                    </m:func>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76710" cy="4713720"/>
              </a:xfrm>
              <a:blipFill>
                <a:blip r:embed="rId3"/>
                <a:stretch>
                  <a:fillRect l="-825" t="-2584" r="-330"/>
                </a:stretch>
              </a:blipFill>
            </p:spPr>
            <p:txBody>
              <a:bodyPr/>
              <a:lstStyle/>
              <a:p>
                <a:r>
                  <a:rPr lang="pt-BR">
                    <a:noFill/>
                  </a:rPr>
                  <a:t> </a:t>
                </a:r>
              </a:p>
            </p:txBody>
          </p:sp>
        </mc:Fallback>
      </mc:AlternateContent>
    </p:spTree>
    <p:extLst>
      <p:ext uri="{BB962C8B-B14F-4D97-AF65-F5344CB8AC3E}">
        <p14:creationId xmlns:p14="http://schemas.microsoft.com/office/powerpoint/2010/main" val="2589939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7"/>
            <a:ext cx="10515600" cy="1325563"/>
          </a:xfrm>
        </p:spPr>
        <p:txBody>
          <a:bodyPr/>
          <a:lstStyle/>
          <a:p>
            <a:r>
              <a:rPr lang="pt-BR" dirty="0" smtClean="0"/>
              <a:t>Exemplo: Detecção BPSK com Scikit-Learn</a:t>
            </a:r>
            <a:endParaRPr lang="pt-BR" dirty="0"/>
          </a:p>
        </p:txBody>
      </p:sp>
      <p:sp>
        <p:nvSpPr>
          <p:cNvPr id="5" name="Rectangle 4"/>
          <p:cNvSpPr/>
          <p:nvPr/>
        </p:nvSpPr>
        <p:spPr>
          <a:xfrm>
            <a:off x="838200" y="1296596"/>
            <a:ext cx="4451742" cy="5509200"/>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numpy </a:t>
            </a:r>
            <a:r>
              <a:rPr lang="pt-BR" sz="1100" b="1" dirty="0">
                <a:solidFill>
                  <a:srgbClr val="0000FF"/>
                </a:solidFill>
                <a:highlight>
                  <a:srgbClr val="FFFFFF"/>
                </a:highlight>
              </a:rPr>
              <a:t>as</a:t>
            </a:r>
            <a:r>
              <a:rPr lang="pt-BR" sz="1100" dirty="0">
                <a:solidFill>
                  <a:srgbClr val="000000"/>
                </a:solidFill>
                <a:highlight>
                  <a:srgbClr val="FFFFFF"/>
                </a:highlight>
              </a:rPr>
              <a:t> np</a:t>
            </a:r>
          </a:p>
          <a:p>
            <a:r>
              <a:rPr lang="pt-BR" sz="1100" b="1" dirty="0">
                <a:solidFill>
                  <a:srgbClr val="0000FF"/>
                </a:solidFill>
                <a:highlight>
                  <a:srgbClr val="FFFFFF"/>
                </a:highlight>
              </a:rPr>
              <a:t>from</a:t>
            </a:r>
            <a:r>
              <a:rPr lang="pt-BR" sz="1100" dirty="0">
                <a:solidFill>
                  <a:srgbClr val="000000"/>
                </a:solidFill>
                <a:highlight>
                  <a:srgbClr val="FFFFFF"/>
                </a:highlight>
              </a:rPr>
              <a:t> scipy</a:t>
            </a:r>
            <a:r>
              <a:rPr lang="pt-BR" sz="1100" b="1" dirty="0">
                <a:solidFill>
                  <a:srgbClr val="000080"/>
                </a:solidFill>
                <a:highlight>
                  <a:srgbClr val="FFFFFF"/>
                </a:highlight>
              </a:rPr>
              <a:t>.</a:t>
            </a:r>
            <a:r>
              <a:rPr lang="pt-BR" sz="1100" dirty="0">
                <a:solidFill>
                  <a:srgbClr val="000000"/>
                </a:solidFill>
                <a:highlight>
                  <a:srgbClr val="FFFFFF"/>
                </a:highlight>
              </a:rPr>
              <a:t>special </a:t>
            </a:r>
            <a:r>
              <a:rPr lang="pt-BR" sz="1100" b="1" dirty="0">
                <a:solidFill>
                  <a:srgbClr val="0000FF"/>
                </a:solidFill>
                <a:highlight>
                  <a:srgbClr val="FFFFFF"/>
                </a:highlight>
              </a:rPr>
              <a:t>import</a:t>
            </a:r>
            <a:r>
              <a:rPr lang="pt-BR" sz="1100" dirty="0">
                <a:solidFill>
                  <a:srgbClr val="000000"/>
                </a:solidFill>
                <a:highlight>
                  <a:srgbClr val="FFFFFF"/>
                </a:highlight>
              </a:rPr>
              <a:t> erfc</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a:t>
            </a:r>
            <a:r>
              <a:rPr lang="pt-BR" sz="1100" dirty="0" smtClean="0">
                <a:solidFill>
                  <a:srgbClr val="000000"/>
                </a:solidFill>
                <a:highlight>
                  <a:srgbClr val="FFFFFF"/>
                </a:highlight>
              </a:rPr>
              <a:t>GaussianNB</a:t>
            </a:r>
          </a:p>
          <a:p>
            <a:r>
              <a:rPr lang="pt-BR" sz="1100" b="1" dirty="0">
                <a:solidFill>
                  <a:srgbClr val="0000FF"/>
                </a:solidFill>
                <a:highlight>
                  <a:srgbClr val="FFFFFF"/>
                </a:highlight>
              </a:rPr>
              <a:t>from</a:t>
            </a:r>
            <a:r>
              <a:rPr lang="pt-BR" sz="1100" dirty="0">
                <a:solidFill>
                  <a:srgbClr val="000000"/>
                </a:solidFill>
                <a:highlight>
                  <a:srgbClr val="FFFFFF"/>
                </a:highlight>
              </a:rPr>
              <a:t> sklearn.model_selection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b="1" dirty="0">
              <a:solidFill>
                <a:srgbClr val="0000FF"/>
              </a:solidFill>
              <a:highlight>
                <a:srgbClr val="FFFFFF"/>
              </a:highlight>
            </a:endParaRPr>
          </a:p>
          <a:p>
            <a:r>
              <a:rPr lang="en-US" sz="1100" dirty="0">
                <a:solidFill>
                  <a:srgbClr val="008000"/>
                </a:solidFill>
                <a:highlight>
                  <a:srgbClr val="FFFFFF"/>
                </a:highlight>
              </a:rPr>
              <a:t># Number of BPSK symbols to be transmitted.</a:t>
            </a:r>
            <a:endParaRPr lang="en-US" sz="1100" dirty="0">
              <a:solidFill>
                <a:srgbClr val="000000"/>
              </a:solidFill>
              <a:highlight>
                <a:srgbClr val="FFFFFF"/>
              </a:highlight>
            </a:endParaRPr>
          </a:p>
          <a:p>
            <a:r>
              <a:rPr lang="pt-BR" sz="1100" dirty="0">
                <a:solidFill>
                  <a:srgbClr val="000000"/>
                </a:solidFill>
                <a:highlight>
                  <a:srgbClr val="FFFFFF"/>
                </a:highlight>
              </a:rPr>
              <a:t>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FF0000"/>
                </a:solidFill>
                <a:highlight>
                  <a:srgbClr val="FFFFFF"/>
                </a:highlight>
              </a:rPr>
              <a:t>1000000</a:t>
            </a:r>
            <a:endParaRPr lang="pt-BR" sz="1100" dirty="0">
              <a:solidFill>
                <a:srgbClr val="000000"/>
              </a:solidFill>
              <a:highlight>
                <a:srgbClr val="FFFFFF"/>
              </a:highlight>
            </a:endParaRPr>
          </a:p>
          <a:p>
            <a:r>
              <a:rPr lang="pt-BR" sz="1100" dirty="0">
                <a:solidFill>
                  <a:srgbClr val="008000"/>
                </a:solidFill>
                <a:highlight>
                  <a:srgbClr val="FFFFFF"/>
                </a:highlight>
              </a:rPr>
              <a:t># Instantiate a Gaussian naive Bayes classifier.</a:t>
            </a:r>
            <a:endParaRPr lang="pt-BR" sz="1100" dirty="0">
              <a:solidFill>
                <a:srgbClr val="000000"/>
              </a:solidFill>
              <a:highlight>
                <a:srgbClr val="FFFFFF"/>
              </a:highlight>
            </a:endParaRPr>
          </a:p>
          <a:p>
            <a:r>
              <a:rPr lang="pt-BR" sz="1100" dirty="0">
                <a:solidFill>
                  <a:srgbClr val="000000"/>
                </a:solidFill>
                <a:highlight>
                  <a:srgbClr val="FFFFFF"/>
                </a:highlight>
              </a:rPr>
              <a:t>gnb </a:t>
            </a:r>
            <a:r>
              <a:rPr lang="pt-BR" sz="1100" b="1" dirty="0">
                <a:solidFill>
                  <a:srgbClr val="000080"/>
                </a:solidFill>
                <a:highlight>
                  <a:srgbClr val="FFFFFF"/>
                </a:highlight>
              </a:rPr>
              <a:t>=</a:t>
            </a:r>
            <a:r>
              <a:rPr lang="pt-BR" sz="1100" dirty="0">
                <a:solidFill>
                  <a:srgbClr val="000000"/>
                </a:solidFill>
                <a:highlight>
                  <a:srgbClr val="FFFFFF"/>
                </a:highlight>
              </a:rPr>
              <a:t> GaussianNB</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Create Es/N0 vector.</a:t>
            </a:r>
            <a:endParaRPr lang="pt-BR" sz="1100" dirty="0">
              <a:solidFill>
                <a:srgbClr val="000000"/>
              </a:solidFill>
              <a:highlight>
                <a:srgbClr val="FFFFFF"/>
              </a:highlight>
            </a:endParaRPr>
          </a:p>
          <a:p>
            <a:r>
              <a:rPr lang="pt-BR" sz="1100" dirty="0">
                <a:solidFill>
                  <a:srgbClr val="000000"/>
                </a:solidFill>
                <a:highlight>
                  <a:srgbClr val="FFFFFF"/>
                </a:highlight>
              </a:rPr>
              <a:t>EsN0dB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arange</a:t>
            </a:r>
            <a:r>
              <a:rPr lang="pt-BR" sz="1100" b="1" dirty="0">
                <a:solidFill>
                  <a:srgbClr val="000080"/>
                </a:solidFill>
                <a:highlight>
                  <a:srgbClr val="FFFFFF"/>
                </a:highlight>
              </a:rPr>
              <a:t>(-</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FF0000"/>
                </a:solidFill>
                <a:highlight>
                  <a:srgbClr val="FFFFFF"/>
                </a:highlight>
              </a:rPr>
              <a:t>12</a:t>
            </a:r>
            <a:r>
              <a:rPr lang="pt-BR" sz="1100" b="1" dirty="0">
                <a:solidFill>
                  <a:srgbClr val="000080"/>
                </a:solidFill>
                <a:highlight>
                  <a:srgbClr val="FFFFFF"/>
                </a:highlight>
              </a:rPr>
              <a:t>,</a:t>
            </a:r>
            <a:r>
              <a:rPr lang="pt-BR" sz="1100" dirty="0">
                <a:solidFill>
                  <a:srgbClr val="FF0000"/>
                </a:solidFill>
                <a:highlight>
                  <a:srgbClr val="FFFFFF"/>
                </a:highlight>
              </a:rPr>
              <a:t>2</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ber_theo </a:t>
            </a:r>
            <a:r>
              <a:rPr lang="pt-BR" sz="1100" b="1" dirty="0">
                <a:solidFill>
                  <a:srgbClr val="000080"/>
                </a:solidFill>
                <a:highlight>
                  <a:srgbClr val="FFFFFF"/>
                </a:highlight>
              </a:rPr>
              <a:t>=</a:t>
            </a:r>
            <a:r>
              <a:rPr lang="pt-BR" sz="1100" dirty="0">
                <a:solidFill>
                  <a:srgbClr val="000000"/>
                </a:solidFill>
                <a:highlight>
                  <a:srgbClr val="FFFFFF"/>
                </a:highlight>
              </a:rPr>
              <a:t> ber_simu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zeros</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b="1" dirty="0">
                <a:solidFill>
                  <a:srgbClr val="0000FF"/>
                </a:solidFill>
                <a:highlight>
                  <a:srgbClr val="FFFFFF"/>
                </a:highlight>
              </a:rPr>
              <a:t>for</a:t>
            </a:r>
            <a:r>
              <a:rPr lang="pt-BR" sz="1100" dirty="0">
                <a:solidFill>
                  <a:srgbClr val="000000"/>
                </a:solidFill>
                <a:highlight>
                  <a:srgbClr val="FFFFFF"/>
                </a:highlight>
              </a:rPr>
              <a:t> idx </a:t>
            </a:r>
            <a:r>
              <a:rPr lang="pt-BR" sz="1100" b="1" dirty="0">
                <a:solidFill>
                  <a:srgbClr val="0000FF"/>
                </a:solidFill>
                <a:highlight>
                  <a:srgbClr val="FFFFFF"/>
                </a:highlight>
              </a:rPr>
              <a:t>in</a:t>
            </a:r>
            <a:r>
              <a:rPr lang="pt-BR" sz="1100" dirty="0">
                <a:solidFill>
                  <a:srgbClr val="000000"/>
                </a:solidFill>
                <a:highlight>
                  <a:srgbClr val="FFFFFF"/>
                </a:highlight>
              </a:rPr>
              <a:t> range</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EsN0Lin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Generate N BPSK symbols.</a:t>
            </a:r>
            <a:endParaRPr lang="pt-BR" sz="1100" dirty="0">
              <a:solidFill>
                <a:srgbClr val="000000"/>
              </a:solidFill>
              <a:highlight>
                <a:srgbClr val="FFFFFF"/>
              </a:highlight>
            </a:endParaRPr>
          </a:p>
          <a:p>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&gt;=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000000"/>
                </a:solidFill>
                <a:highlight>
                  <a:srgbClr val="FFFFFF"/>
                </a:highlight>
              </a:rPr>
              <a:t>reshape</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Generate noise </a:t>
            </a:r>
            <a:r>
              <a:rPr lang="en-US" sz="1100" dirty="0" smtClean="0">
                <a:solidFill>
                  <a:srgbClr val="008000"/>
                </a:solidFill>
                <a:highlight>
                  <a:srgbClr val="FFFFFF"/>
                </a:highlight>
              </a:rPr>
              <a:t>vector</a:t>
            </a:r>
          </a:p>
          <a:p>
            <a:r>
              <a:rPr lang="pt-BR" sz="1100" dirty="0" smtClean="0">
                <a:solidFill>
                  <a:srgbClr val="000000"/>
                </a:solidFill>
                <a:highlight>
                  <a:srgbClr val="FFFFFF"/>
                </a:highlight>
              </a:rPr>
              <a:t>    </a:t>
            </a:r>
            <a:r>
              <a:rPr lang="pt-BR" sz="1100" dirty="0">
                <a:solidFill>
                  <a:srgbClr val="000000"/>
                </a:solidFill>
                <a:highlight>
                  <a:srgbClr val="FFFFFF"/>
                </a:highlight>
              </a:rPr>
              <a:t>noise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000000"/>
                </a:solidFill>
                <a:highlight>
                  <a:srgbClr val="FFFFFF"/>
                </a:highlight>
              </a:rPr>
              <a:t>EsN0Lin</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Pass symbols through AWGN channel.</a:t>
            </a:r>
            <a:endParaRPr lang="en-US" sz="1100" dirty="0">
              <a:solidFill>
                <a:srgbClr val="000000"/>
              </a:solidFill>
              <a:highlight>
                <a:srgbClr val="FFFFFF"/>
              </a:highlight>
            </a:endParaRPr>
          </a:p>
          <a:p>
            <a:r>
              <a:rPr lang="pt-BR" sz="1100" dirty="0">
                <a:solidFill>
                  <a:srgbClr val="000000"/>
                </a:solidFill>
                <a:highlight>
                  <a:srgbClr val="FFFFFF"/>
                </a:highlight>
              </a:rPr>
              <a:t>    y </a:t>
            </a:r>
            <a:r>
              <a:rPr lang="pt-BR" sz="1100" b="1" dirty="0">
                <a:solidFill>
                  <a:srgbClr val="000080"/>
                </a:solidFill>
                <a:highlight>
                  <a:srgbClr val="FFFFFF"/>
                </a:highlight>
              </a:rPr>
              <a:t>=</a:t>
            </a:r>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noise</a:t>
            </a:r>
          </a:p>
          <a:p>
            <a:r>
              <a:rPr lang="en-US" sz="1100" dirty="0" smtClean="0">
                <a:solidFill>
                  <a:srgbClr val="000000"/>
                </a:solidFill>
                <a:highlight>
                  <a:srgbClr val="FFFFFF"/>
                </a:highlight>
              </a:rPr>
              <a:t>    </a:t>
            </a:r>
            <a:r>
              <a:rPr lang="en-US" sz="1100" dirty="0">
                <a:solidFill>
                  <a:srgbClr val="008000"/>
                </a:solidFill>
                <a:highlight>
                  <a:srgbClr val="FFFFFF"/>
                </a:highlight>
              </a:rPr>
              <a:t># Split array into random train and test subsets.</a:t>
            </a:r>
          </a:p>
          <a:p>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dirty="0">
                <a:solidFill>
                  <a:srgbClr val="000000"/>
                </a:solidFill>
                <a:highlight>
                  <a:srgbClr val="FFFFFF"/>
                </a:highlight>
              </a:rPr>
              <a:t>, </a:t>
            </a:r>
            <a:r>
              <a:rPr lang="en-US" sz="1100" dirty="0" err="1">
                <a:solidFill>
                  <a:srgbClr val="000000"/>
                </a:solidFill>
                <a:highlight>
                  <a:srgbClr val="FFFFFF"/>
                </a:highlight>
              </a:rPr>
              <a:t>x_train</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dirty="0">
                <a:solidFill>
                  <a:srgbClr val="000000"/>
                </a:solidFill>
                <a:highlight>
                  <a:srgbClr val="FFFFFF"/>
                </a:highlight>
              </a:rPr>
              <a:t> = </a:t>
            </a:r>
            <a:r>
              <a:rPr lang="en-US" sz="1100" dirty="0" err="1">
                <a:solidFill>
                  <a:srgbClr val="000000"/>
                </a:solidFill>
                <a:highlight>
                  <a:srgbClr val="FFFFFF"/>
                </a:highlight>
              </a:rPr>
              <a:t>train_test_split</a:t>
            </a:r>
            <a:r>
              <a:rPr lang="en-US" sz="1100" dirty="0">
                <a:solidFill>
                  <a:srgbClr val="000000"/>
                </a:solidFill>
                <a:highlight>
                  <a:srgbClr val="FFFFFF"/>
                </a:highlight>
              </a:rPr>
              <a:t>(x, y, </a:t>
            </a:r>
            <a:r>
              <a:rPr lang="en-US" sz="1100" dirty="0" err="1">
                <a:solidFill>
                  <a:srgbClr val="000000"/>
                </a:solidFill>
                <a:highlight>
                  <a:srgbClr val="FFFFFF"/>
                </a:highlight>
              </a:rPr>
              <a:t>random_state</a:t>
            </a:r>
            <a:r>
              <a:rPr lang="en-US" sz="1100" dirty="0">
                <a:solidFill>
                  <a:srgbClr val="000000"/>
                </a:solidFill>
                <a:highlight>
                  <a:srgbClr val="FFFFFF"/>
                </a:highlight>
              </a:rPr>
              <a:t>=42)</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Fit.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fit</a:t>
            </a:r>
            <a:r>
              <a:rPr lang="pt-BR" sz="1100" b="1" dirty="0" smtClean="0">
                <a:solidFill>
                  <a:srgbClr val="000080"/>
                </a:solidFill>
                <a:highlight>
                  <a:srgbClr val="FFFFFF"/>
                </a:highlight>
              </a:rPr>
              <a:t>(</a:t>
            </a:r>
            <a:r>
              <a:rPr lang="pt-BR" sz="1100" dirty="0" smtClean="0">
                <a:solidFill>
                  <a:srgbClr val="000000"/>
                </a:solidFill>
                <a:highlight>
                  <a:srgbClr val="FFFFFF"/>
                </a:highlight>
              </a:rPr>
              <a:t>y_train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 x_train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    detected_x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predict</a:t>
            </a:r>
            <a:r>
              <a:rPr lang="pt-BR" sz="1100" b="1" dirty="0" smtClean="0">
                <a:solidFill>
                  <a:srgbClr val="000080"/>
                </a:solidFill>
                <a:highlight>
                  <a:srgbClr val="FFFFFF"/>
                </a:highlight>
              </a:rPr>
              <a:t>(</a:t>
            </a:r>
            <a:r>
              <a:rPr lang="pt-BR" sz="1100" dirty="0" smtClean="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reshape</a:t>
            </a:r>
            <a:r>
              <a:rPr lang="pt-BR" sz="1100" b="1" dirty="0" smtClean="0">
                <a:solidFill>
                  <a:srgbClr val="000080"/>
                </a:solidFill>
                <a:highlight>
                  <a:srgbClr val="FFFFFF"/>
                </a:highlight>
              </a:rPr>
              <a:t>(len(</a:t>
            </a:r>
            <a:r>
              <a:rPr lang="pt-BR" sz="1100" dirty="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Simulated BPSK BER.</a:t>
            </a:r>
            <a:endParaRPr lang="pt-BR" sz="1100" dirty="0">
              <a:solidFill>
                <a:srgbClr val="000000"/>
              </a:solidFill>
              <a:highlight>
                <a:srgbClr val="FFFFFF"/>
              </a:highlight>
            </a:endParaRPr>
          </a:p>
          <a:p>
            <a:r>
              <a:rPr lang="pt-BR" sz="1100" dirty="0">
                <a:solidFill>
                  <a:srgbClr val="000000"/>
                </a:solidFill>
                <a:highlight>
                  <a:srgbClr val="FFFFFF"/>
                </a:highlight>
              </a:rPr>
              <a:t>    ber_simu</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smtClean="0">
                <a:solidFill>
                  <a:srgbClr val="000000"/>
                </a:solidFill>
                <a:highlight>
                  <a:srgbClr val="FFFFFF"/>
                </a:highlight>
              </a:rPr>
              <a:t>x_test </a:t>
            </a:r>
            <a:r>
              <a:rPr lang="pt-BR" sz="1100" b="1" dirty="0">
                <a:solidFill>
                  <a:srgbClr val="000080"/>
                </a:solidFill>
                <a:highlight>
                  <a:srgbClr val="FFFFFF"/>
                </a:highlight>
              </a:rPr>
              <a:t>!=</a:t>
            </a:r>
            <a:r>
              <a:rPr lang="pt-BR" sz="1100" dirty="0">
                <a:solidFill>
                  <a:srgbClr val="000000"/>
                </a:solidFill>
                <a:highlight>
                  <a:srgbClr val="FFFFFF"/>
                </a:highlight>
              </a:rPr>
              <a:t> detected_x</a:t>
            </a:r>
            <a:r>
              <a:rPr lang="pt-BR" sz="1100" b="1" dirty="0">
                <a:solidFill>
                  <a:srgbClr val="000080"/>
                </a:solidFill>
                <a:highlight>
                  <a:srgbClr val="FFFFFF"/>
                </a:highlight>
              </a:rPr>
              <a:t>).</a:t>
            </a:r>
            <a:r>
              <a:rPr lang="pt-BR" sz="1100" dirty="0">
                <a:solidFill>
                  <a:srgbClr val="000000"/>
                </a:solidFill>
                <a:highlight>
                  <a:srgbClr val="FFFFFF"/>
                </a:highlight>
              </a:rPr>
              <a:t>sum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len(y_test)</a:t>
            </a:r>
          </a:p>
          <a:p>
            <a:r>
              <a:rPr lang="pt-BR" sz="1100" dirty="0">
                <a:solidFill>
                  <a:srgbClr val="000000"/>
                </a:solidFill>
                <a:highlight>
                  <a:srgbClr val="FFFFFF"/>
                </a:highlight>
              </a:rPr>
              <a:t>    </a:t>
            </a:r>
            <a:r>
              <a:rPr lang="pt-BR" sz="1100" dirty="0">
                <a:solidFill>
                  <a:srgbClr val="008000"/>
                </a:solidFill>
                <a:highlight>
                  <a:srgbClr val="FFFFFF"/>
                </a:highlight>
              </a:rPr>
              <a:t># Theoretical BPSK BER.</a:t>
            </a:r>
            <a:endParaRPr lang="pt-BR" sz="1100" dirty="0">
              <a:solidFill>
                <a:srgbClr val="000000"/>
              </a:solidFill>
              <a:highlight>
                <a:srgbClr val="FFFFFF"/>
              </a:highlight>
            </a:endParaRPr>
          </a:p>
          <a:p>
            <a:r>
              <a:rPr lang="pt-BR" sz="1100" dirty="0">
                <a:solidFill>
                  <a:srgbClr val="000000"/>
                </a:solidFill>
                <a:highlight>
                  <a:srgbClr val="FFFFFF"/>
                </a:highlight>
              </a:rPr>
              <a:t>    ber_theo</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erfc</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589" t="8370" r="7498" b="5916"/>
          <a:stretch/>
        </p:blipFill>
        <p:spPr>
          <a:xfrm>
            <a:off x="7361846" y="1446721"/>
            <a:ext cx="3256113" cy="3138986"/>
          </a:xfrm>
          <a:prstGeom prst="rect">
            <a:avLst/>
          </a:prstGeom>
        </p:spPr>
      </p:pic>
      <p:pic>
        <p:nvPicPr>
          <p:cNvPr id="2050" name="Picture 2" descr="Ficheiro:Scikit learn logo small.svg – Wikipédia, a enciclopédia liv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4059" y="5811111"/>
            <a:ext cx="1734166" cy="9331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487871" y="4635014"/>
            <a:ext cx="3130088" cy="369332"/>
          </a:xfrm>
          <a:prstGeom prst="rect">
            <a:avLst/>
          </a:prstGeom>
        </p:spPr>
        <p:txBody>
          <a:bodyPr wrap="none">
            <a:spAutoFit/>
          </a:bodyPr>
          <a:lstStyle/>
          <a:p>
            <a:r>
              <a:rPr lang="pt-BR" dirty="0" smtClean="0">
                <a:solidFill>
                  <a:schemeClr val="accent1"/>
                </a:solidFill>
              </a:rPr>
              <a:t>Exemplo: bpsk_detection.ipynb</a:t>
            </a:r>
            <a:endParaRPr lang="pt-BR" dirty="0">
              <a:solidFill>
                <a:schemeClr val="accent1"/>
              </a:solidFill>
            </a:endParaRPr>
          </a:p>
        </p:txBody>
      </p:sp>
      <p:sp>
        <p:nvSpPr>
          <p:cNvPr id="10" name="Rectangle 9"/>
          <p:cNvSpPr/>
          <p:nvPr/>
        </p:nvSpPr>
        <p:spPr>
          <a:xfrm>
            <a:off x="6774848" y="5563344"/>
            <a:ext cx="4141390" cy="369332"/>
          </a:xfrm>
          <a:prstGeom prst="rect">
            <a:avLst/>
          </a:prstGeom>
        </p:spPr>
        <p:txBody>
          <a:bodyPr wrap="none">
            <a:spAutoFit/>
          </a:bodyPr>
          <a:lstStyle/>
          <a:p>
            <a:pPr marL="285750" indent="-285750">
              <a:buFont typeface="Arial" panose="020B0604020202020204" pitchFamily="34" charset="0"/>
              <a:buChar char="•"/>
            </a:pPr>
            <a:r>
              <a:rPr lang="pt-BR" dirty="0" smtClean="0"/>
              <a:t>Curva simulada se aproxima da teórica.</a:t>
            </a:r>
          </a:p>
        </p:txBody>
      </p:sp>
      <p:sp>
        <p:nvSpPr>
          <p:cNvPr id="11" name="TextBox 10"/>
          <p:cNvSpPr txBox="1"/>
          <p:nvPr/>
        </p:nvSpPr>
        <p:spPr>
          <a:xfrm>
            <a:off x="4291624" y="2391326"/>
            <a:ext cx="2433000" cy="461665"/>
          </a:xfrm>
          <a:prstGeom prst="rect">
            <a:avLst/>
          </a:prstGeom>
          <a:noFill/>
        </p:spPr>
        <p:txBody>
          <a:bodyPr wrap="square" rtlCol="0">
            <a:spAutoFit/>
          </a:bodyPr>
          <a:lstStyle/>
          <a:p>
            <a:r>
              <a:rPr lang="pt-BR" sz="1200" b="1" dirty="0" smtClean="0"/>
              <a:t>Instancia objeto da classe </a:t>
            </a:r>
            <a:r>
              <a:rPr lang="pt-BR" sz="1200" b="1" dirty="0" err="1" smtClean="0"/>
              <a:t>GaussianNB</a:t>
            </a:r>
            <a:r>
              <a:rPr lang="pt-BR" sz="1200" b="1" dirty="0" smtClean="0"/>
              <a:t>.</a:t>
            </a:r>
            <a:endParaRPr lang="pt-BR" sz="1200" b="1" dirty="0"/>
          </a:p>
        </p:txBody>
      </p:sp>
      <p:cxnSp>
        <p:nvCxnSpPr>
          <p:cNvPr id="12" name="Straight Arrow Connector 11"/>
          <p:cNvCxnSpPr>
            <a:stCxn id="11" idx="1"/>
          </p:cNvCxnSpPr>
          <p:nvPr/>
        </p:nvCxnSpPr>
        <p:spPr>
          <a:xfrm flipH="1">
            <a:off x="2114550" y="2622159"/>
            <a:ext cx="2177074" cy="340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1"/>
          </p:cNvCxnSpPr>
          <p:nvPr/>
        </p:nvCxnSpPr>
        <p:spPr>
          <a:xfrm flipH="1">
            <a:off x="3552825" y="1832901"/>
            <a:ext cx="738799" cy="1101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91624" y="1509735"/>
            <a:ext cx="2433000" cy="646331"/>
          </a:xfrm>
          <a:prstGeom prst="rect">
            <a:avLst/>
          </a:prstGeom>
          <a:noFill/>
        </p:spPr>
        <p:txBody>
          <a:bodyPr wrap="square" rtlCol="0">
            <a:spAutoFit/>
          </a:bodyPr>
          <a:lstStyle/>
          <a:p>
            <a:r>
              <a:rPr lang="pt-BR" sz="1200" b="1" dirty="0" smtClean="0"/>
              <a:t>Importa classe </a:t>
            </a:r>
            <a:r>
              <a:rPr lang="pt-BR" sz="1200" b="1" dirty="0" err="1" smtClean="0"/>
              <a:t>GaussianNB</a:t>
            </a:r>
            <a:r>
              <a:rPr lang="pt-BR" sz="1200" b="1" dirty="0" smtClean="0"/>
              <a:t> do </a:t>
            </a:r>
            <a:r>
              <a:rPr lang="pt-BR" sz="1200" b="1" dirty="0"/>
              <a:t>módulo</a:t>
            </a:r>
            <a:r>
              <a:rPr lang="pt-BR" sz="1200" b="1" dirty="0" smtClean="0"/>
              <a:t> </a:t>
            </a:r>
            <a:r>
              <a:rPr lang="pt-BR" sz="1200" b="1" dirty="0" err="1" smtClean="0"/>
              <a:t>naive_bayes</a:t>
            </a:r>
            <a:r>
              <a:rPr lang="pt-BR" sz="1200" b="1" dirty="0" smtClean="0"/>
              <a:t> do biblioteca </a:t>
            </a:r>
            <a:r>
              <a:rPr lang="pt-BR" sz="1200" b="1" dirty="0" err="1" smtClean="0"/>
              <a:t>SciKit-</a:t>
            </a:r>
            <a:r>
              <a:rPr lang="pt-BR" sz="1200" b="1" dirty="0" err="1"/>
              <a:t>L</a:t>
            </a:r>
            <a:r>
              <a:rPr lang="pt-BR" sz="1200" b="1" dirty="0" err="1" smtClean="0"/>
              <a:t>earn</a:t>
            </a:r>
            <a:r>
              <a:rPr lang="pt-BR" sz="1200" b="1" dirty="0" smtClean="0"/>
              <a:t>.</a:t>
            </a:r>
            <a:endParaRPr lang="pt-BR" sz="1200" b="1" dirty="0"/>
          </a:p>
        </p:txBody>
      </p:sp>
      <p:sp>
        <p:nvSpPr>
          <p:cNvPr id="16" name="TextBox 15"/>
          <p:cNvSpPr txBox="1"/>
          <p:nvPr/>
        </p:nvSpPr>
        <p:spPr>
          <a:xfrm>
            <a:off x="4880340" y="5402088"/>
            <a:ext cx="1844284" cy="461665"/>
          </a:xfrm>
          <a:prstGeom prst="rect">
            <a:avLst/>
          </a:prstGeom>
          <a:noFill/>
        </p:spPr>
        <p:txBody>
          <a:bodyPr wrap="square" rtlCol="0">
            <a:spAutoFit/>
          </a:bodyPr>
          <a:lstStyle/>
          <a:p>
            <a:r>
              <a:rPr lang="pt-BR" sz="1200" b="1" dirty="0" smtClean="0"/>
              <a:t>Treina o classificador com conjunto de treinamento.</a:t>
            </a:r>
            <a:endParaRPr lang="pt-BR" sz="1200" b="1" dirty="0"/>
          </a:p>
        </p:txBody>
      </p:sp>
      <p:cxnSp>
        <p:nvCxnSpPr>
          <p:cNvPr id="17" name="Straight Arrow Connector 16"/>
          <p:cNvCxnSpPr>
            <a:stCxn id="16" idx="1"/>
          </p:cNvCxnSpPr>
          <p:nvPr/>
        </p:nvCxnSpPr>
        <p:spPr>
          <a:xfrm flipH="1" flipV="1">
            <a:off x="2819400" y="5614988"/>
            <a:ext cx="2060940" cy="17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48951" y="6050179"/>
            <a:ext cx="1921043" cy="461665"/>
          </a:xfrm>
          <a:prstGeom prst="rect">
            <a:avLst/>
          </a:prstGeom>
          <a:noFill/>
        </p:spPr>
        <p:txBody>
          <a:bodyPr wrap="square" rtlCol="0">
            <a:spAutoFit/>
          </a:bodyPr>
          <a:lstStyle/>
          <a:p>
            <a:r>
              <a:rPr lang="pt-BR" sz="1200" b="1" dirty="0" smtClean="0"/>
              <a:t>Executa a classificação com conjunto de validação.</a:t>
            </a:r>
            <a:endParaRPr lang="pt-BR" sz="1200" b="1" dirty="0"/>
          </a:p>
        </p:txBody>
      </p:sp>
      <p:cxnSp>
        <p:nvCxnSpPr>
          <p:cNvPr id="23" name="Straight Arrow Connector 22"/>
          <p:cNvCxnSpPr>
            <a:stCxn id="22" idx="1"/>
          </p:cNvCxnSpPr>
          <p:nvPr/>
        </p:nvCxnSpPr>
        <p:spPr>
          <a:xfrm flipH="1" flipV="1">
            <a:off x="4291624" y="5932676"/>
            <a:ext cx="657327" cy="348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81538" y="4542681"/>
            <a:ext cx="1810308" cy="461665"/>
          </a:xfrm>
          <a:prstGeom prst="rect">
            <a:avLst/>
          </a:prstGeom>
          <a:noFill/>
        </p:spPr>
        <p:txBody>
          <a:bodyPr wrap="square" rtlCol="0">
            <a:spAutoFit/>
          </a:bodyPr>
          <a:lstStyle/>
          <a:p>
            <a:r>
              <a:rPr lang="pt-BR" sz="1200" b="1" dirty="0" smtClean="0"/>
              <a:t>Divide o conjunto em treinamento e validação.</a:t>
            </a:r>
            <a:endParaRPr lang="pt-BR" sz="1200" b="1" dirty="0"/>
          </a:p>
        </p:txBody>
      </p:sp>
      <p:cxnSp>
        <p:nvCxnSpPr>
          <p:cNvPr id="24" name="Straight Arrow Connector 23"/>
          <p:cNvCxnSpPr>
            <a:stCxn id="21" idx="1"/>
          </p:cNvCxnSpPr>
          <p:nvPr/>
        </p:nvCxnSpPr>
        <p:spPr>
          <a:xfrm flipH="1">
            <a:off x="4486275" y="4773514"/>
            <a:ext cx="595263" cy="413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874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a:t>
            </a:r>
            <a:r>
              <a:rPr lang="pt-BR" dirty="0" smtClean="0"/>
              <a:t>Multinomial</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84860" cy="4751638"/>
              </a:xfrm>
            </p:spPr>
            <p:txBody>
              <a:bodyPr>
                <a:normAutofit fontScale="85000" lnSpcReduction="20000"/>
              </a:bodyPr>
              <a:lstStyle/>
              <a:p>
                <a:r>
                  <a:rPr lang="pt-BR" dirty="0" smtClean="0"/>
                  <a:t>Com um classificador </a:t>
                </a:r>
                <a:r>
                  <a:rPr lang="pt-BR" dirty="0"/>
                  <a:t>naïve Bayes </a:t>
                </a:r>
                <a:r>
                  <a:rPr lang="pt-BR" dirty="0" smtClean="0"/>
                  <a:t>multinomial</a:t>
                </a:r>
                <a:r>
                  <a:rPr lang="pt-BR" dirty="0"/>
                  <a:t>, </a:t>
                </a:r>
                <a:r>
                  <a:rPr lang="pt-BR" dirty="0" smtClean="0"/>
                  <a:t>os </a:t>
                </a:r>
                <a:r>
                  <a:rPr lang="pt-BR" b="1" i="1" dirty="0" smtClean="0"/>
                  <a:t>atributos</a:t>
                </a:r>
                <a:r>
                  <a:rPr lang="pt-BR" dirty="0" smtClean="0"/>
                  <a:t> são </a:t>
                </a:r>
                <a:r>
                  <a:rPr lang="pt-BR" b="1" i="1" dirty="0" smtClean="0"/>
                  <a:t>discretos</a:t>
                </a:r>
                <a:r>
                  <a:rPr lang="pt-BR" dirty="0" smtClean="0"/>
                  <a:t> e representam </a:t>
                </a:r>
                <a:r>
                  <a:rPr lang="pt-BR" dirty="0"/>
                  <a:t>as frequências com as quais determinados eventos </a:t>
                </a:r>
                <a:r>
                  <a:rPr lang="pt-BR" dirty="0" smtClean="0"/>
                  <a:t>são gerados </a:t>
                </a:r>
                <a:r>
                  <a:rPr lang="pt-BR" dirty="0"/>
                  <a:t>por </a:t>
                </a:r>
                <a:r>
                  <a:rPr lang="pt-BR" dirty="0" smtClean="0"/>
                  <a:t>uma </a:t>
                </a:r>
                <a:r>
                  <a:rPr lang="pt-BR" b="1" i="1" dirty="0" smtClean="0"/>
                  <a:t>distribuição multinomial</a:t>
                </a:r>
                <a:r>
                  <a:rPr lang="pt-BR" dirty="0" smtClean="0"/>
                  <a:t>, com probabilidades </a:t>
                </a:r>
                <a14:m>
                  <m:oMath xmlns:m="http://schemas.openxmlformats.org/officeDocument/2006/math">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𝐾</m:t>
                            </m:r>
                          </m:sub>
                        </m:sSub>
                      </m:e>
                    </m:d>
                  </m:oMath>
                </a14:m>
                <a:r>
                  <a:rPr lang="pt-BR" dirty="0" smtClean="0"/>
                  <a:t>, onde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𝑘</m:t>
                        </m:r>
                      </m:sub>
                    </m:sSub>
                  </m:oMath>
                </a14:m>
                <a:r>
                  <a:rPr lang="pt-BR" dirty="0"/>
                  <a:t> </a:t>
                </a:r>
                <a:r>
                  <a:rPr lang="pt-BR" dirty="0" smtClean="0"/>
                  <a:t>é </a:t>
                </a:r>
                <a:r>
                  <a:rPr lang="pt-BR" dirty="0"/>
                  <a:t>a probabilidade de que o </a:t>
                </a:r>
                <a:r>
                  <a:rPr lang="pt-BR" dirty="0" smtClean="0"/>
                  <a:t>evento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 </m:t>
                    </m:r>
                  </m:oMath>
                </a14:m>
                <a:r>
                  <a:rPr lang="pt-BR" dirty="0" smtClean="0"/>
                  <a:t>ocorra.</a:t>
                </a:r>
                <a:endParaRPr lang="pt-BR" dirty="0"/>
              </a:p>
              <a:p>
                <a:r>
                  <a:rPr lang="pt-BR" dirty="0" smtClean="0"/>
                  <a:t>Desta forma, o vetor </a:t>
                </a:r>
                <a:r>
                  <a:rPr lang="pt-BR" dirty="0"/>
                  <a:t>de </a:t>
                </a:r>
                <a:r>
                  <a:rPr lang="pt-BR" dirty="0" smtClean="0"/>
                  <a:t>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e>
                      <m:sup>
                        <m:r>
                          <a:rPr lang="pt-BR" b="0" i="1" smtClean="0">
                            <a:latin typeface="Cambria Math" panose="02040503050406030204" pitchFamily="18" charset="0"/>
                          </a:rPr>
                          <m:t>𝑇</m:t>
                        </m:r>
                      </m:sup>
                    </m:sSup>
                  </m:oMath>
                </a14:m>
                <a:r>
                  <a:rPr lang="pt-BR" dirty="0" smtClean="0"/>
                  <a:t>é </a:t>
                </a:r>
                <a:r>
                  <a:rPr lang="pt-BR" dirty="0"/>
                  <a:t>então, um </a:t>
                </a:r>
                <a:r>
                  <a:rPr lang="pt-BR" b="1" i="1" dirty="0"/>
                  <a:t>histograma</a:t>
                </a:r>
                <a:r>
                  <a:rPr lang="pt-BR" dirty="0"/>
                  <a:t>, </a:t>
                </a:r>
                <a:r>
                  <a:rPr lang="pt-BR" dirty="0" smtClean="0"/>
                  <a:t>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contando </a:t>
                </a:r>
                <a:r>
                  <a:rPr lang="pt-BR" dirty="0"/>
                  <a:t>o número de </a:t>
                </a:r>
                <a:r>
                  <a:rPr lang="pt-BR" dirty="0" smtClean="0"/>
                  <a:t>vezes (i.e., frequência) </a:t>
                </a:r>
                <a:r>
                  <a:rPr lang="pt-BR" dirty="0"/>
                  <a:t>que o </a:t>
                </a:r>
                <a:r>
                  <a:rPr lang="pt-BR" dirty="0" smtClean="0"/>
                  <a:t>evento </a:t>
                </a:r>
                <a14:m>
                  <m:oMath xmlns:m="http://schemas.openxmlformats.org/officeDocument/2006/math">
                    <m:r>
                      <a:rPr lang="pt-BR" i="1">
                        <a:latin typeface="Cambria Math" panose="02040503050406030204" pitchFamily="18" charset="0"/>
                      </a:rPr>
                      <m:t>𝑘</m:t>
                    </m:r>
                  </m:oMath>
                </a14:m>
                <a:r>
                  <a:rPr lang="pt-BR" dirty="0" smtClean="0"/>
                  <a:t> </a:t>
                </a:r>
                <a:r>
                  <a:rPr lang="pt-BR" dirty="0"/>
                  <a:t>foi observado em uma instância específica. </a:t>
                </a:r>
                <a:endParaRPr lang="pt-BR" dirty="0" smtClean="0"/>
              </a:p>
              <a:p>
                <a:r>
                  <a:rPr lang="pt-BR" dirty="0" smtClean="0"/>
                  <a:t>Este classificador é normalmente </a:t>
                </a:r>
                <a:r>
                  <a:rPr lang="pt-BR" dirty="0"/>
                  <a:t>usado para classificação de documentos, com eventos representando a ocorrência de uma palavra </a:t>
                </a:r>
                <a:r>
                  <a:rPr lang="pt-BR" dirty="0" smtClean="0"/>
                  <a:t>no documento.</a:t>
                </a:r>
              </a:p>
              <a:p>
                <a:r>
                  <a:rPr lang="pt-BR" dirty="0"/>
                  <a:t>A probabilidade </a:t>
                </a:r>
                <a:r>
                  <a:rPr lang="pt-BR" dirty="0" smtClean="0"/>
                  <a:t>condicional de se observar </a:t>
                </a:r>
                <a:r>
                  <a:rPr lang="pt-BR" dirty="0"/>
                  <a:t>um histograma </a:t>
                </a:r>
                <a14:m>
                  <m:oMath xmlns:m="http://schemas.openxmlformats.org/officeDocument/2006/math">
                    <m:r>
                      <a:rPr lang="pt-BR" b="1" i="1">
                        <a:latin typeface="Cambria Math" panose="02040503050406030204" pitchFamily="18" charset="0"/>
                      </a:rPr>
                      <m:t>𝒙</m:t>
                    </m:r>
                  </m:oMath>
                </a14:m>
                <a:r>
                  <a:rPr lang="pt-BR" dirty="0" smtClean="0"/>
                  <a:t> dada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dada </a:t>
                </a:r>
                <a:r>
                  <a:rPr lang="pt-BR" dirty="0" smtClean="0"/>
                  <a:t>por</a:t>
                </a:r>
              </a:p>
              <a:p>
                <a:pPr marL="0" indent="0" algn="ctr">
                  <a:buNone/>
                </a:pPr>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nary>
                          </m:e>
                        </m:d>
                        <m:r>
                          <a:rPr lang="pt-BR" b="0" i="1" smtClean="0">
                            <a:latin typeface="Cambria Math" panose="02040503050406030204" pitchFamily="18" charset="0"/>
                          </a:rPr>
                          <m:t>!</m:t>
                        </m:r>
                      </m:num>
                      <m:den>
                        <m:nary>
                          <m:naryPr>
                            <m:chr m:val="∏"/>
                            <m:supHide m:val="on"/>
                            <m:ctrlPr>
                              <a:rPr lang="pt-BR" b="0" i="1" smtClean="0">
                                <a:latin typeface="Cambria Math" panose="02040503050406030204" pitchFamily="18" charset="0"/>
                              </a:rPr>
                            </m:ctrlPr>
                          </m:naryPr>
                          <m:sub>
                            <m:r>
                              <m:rPr>
                                <m:brk m:alnAt="7"/>
                              </m:rPr>
                              <a:rPr lang="pt-BR" b="0" i="1" smtClean="0">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b="0" i="1" smtClean="0">
                            <a:latin typeface="Cambria Math" panose="02040503050406030204" pitchFamily="18" charset="0"/>
                          </a:rPr>
                          <m:t>!</m:t>
                        </m:r>
                      </m:den>
                    </m:f>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𝑞𝑘</m:t>
                                </m:r>
                              </m:sub>
                            </m:sSub>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 = </a:t>
                </a:r>
                <a14:m>
                  <m:oMath xmlns:m="http://schemas.openxmlformats.org/officeDocument/2006/math">
                    <m:f>
                      <m:fPr>
                        <m:ctrlPr>
                          <a:rPr lang="pt-BR" i="1">
                            <a:latin typeface="Cambria Math" panose="02040503050406030204" pitchFamily="18" charset="0"/>
                          </a:rPr>
                        </m:ctrlPr>
                      </m:fPr>
                      <m:num>
                        <m:d>
                          <m:dPr>
                            <m:ctrlPr>
                              <a:rPr lang="pt-BR" i="1">
                                <a:latin typeface="Cambria Math" panose="02040503050406030204" pitchFamily="18" charset="0"/>
                              </a:rPr>
                            </m:ctrlPr>
                          </m:dPr>
                          <m:e>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e>
                        </m:d>
                        <m:r>
                          <a:rPr lang="pt-BR" i="1">
                            <a:latin typeface="Cambria Math" panose="02040503050406030204" pitchFamily="18" charset="0"/>
                          </a:rPr>
                          <m:t>!</m:t>
                        </m:r>
                      </m:num>
                      <m:den>
                        <m:nary>
                          <m:naryPr>
                            <m:chr m:val="∏"/>
                            <m:supHide m:val="on"/>
                            <m:ctrlPr>
                              <a:rPr lang="pt-BR" i="1">
                                <a:latin typeface="Cambria Math" panose="02040503050406030204" pitchFamily="18" charset="0"/>
                              </a:rPr>
                            </m:ctrlPr>
                          </m:naryPr>
                          <m:sub>
                            <m:r>
                              <m:rPr>
                                <m:brk m:alnAt="7"/>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den>
                    </m:f>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p>
                          <m:sSupPr>
                            <m:ctrlPr>
                              <a:rPr lang="pt-BR" i="1">
                                <a:latin typeface="Cambria Math" panose="02040503050406030204" pitchFamily="18" charset="0"/>
                              </a:rPr>
                            </m:ctrlPr>
                          </m:sSupPr>
                          <m:e>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oMath>
                </a14:m>
                <a:r>
                  <a:rPr lang="pt-BR" dirty="0"/>
                  <a:t> é um vetor </a:t>
                </a:r>
                <a:r>
                  <a:rPr lang="pt-BR" dirty="0" smtClean="0"/>
                  <a:t>que representa a frequência dos eventos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t>
                </a:r>
                <a:r>
                  <a:rPr lang="pt-BR" dirty="0"/>
                  <a:t>a probabilidade </a:t>
                </a:r>
                <a:r>
                  <a:rPr lang="pt-BR" dirty="0" smtClean="0"/>
                  <a:t>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a:t>
                </a:r>
                <a:r>
                  <a:rPr lang="pt-BR" dirty="0"/>
                  <a:t>o </a:t>
                </a:r>
                <a:r>
                  <a:rPr lang="pt-BR" dirty="0" smtClean="0"/>
                  <a:t>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4860" cy="4751638"/>
              </a:xfrm>
              <a:blipFill rotWithShape="0">
                <a:blip r:embed="rId3"/>
                <a:stretch>
                  <a:fillRect l="-825" t="-2949" r="-660"/>
                </a:stretch>
              </a:blipFill>
            </p:spPr>
            <p:txBody>
              <a:bodyPr/>
              <a:lstStyle/>
              <a:p>
                <a:r>
                  <a:rPr lang="pt-BR">
                    <a:noFill/>
                  </a:rPr>
                  <a:t> </a:t>
                </a:r>
              </a:p>
            </p:txBody>
          </p:sp>
        </mc:Fallback>
      </mc:AlternateContent>
    </p:spTree>
    <p:extLst>
      <p:ext uri="{BB962C8B-B14F-4D97-AF65-F5344CB8AC3E}">
        <p14:creationId xmlns:p14="http://schemas.microsoft.com/office/powerpoint/2010/main" val="389662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03100" y="5306096"/>
            <a:ext cx="10515600" cy="1295869"/>
          </a:xfrm>
        </p:spPr>
        <p:txBody>
          <a:bodyPr>
            <a:normAutofit fontScale="92500" lnSpcReduction="20000"/>
          </a:bodyPr>
          <a:lstStyle/>
          <a:p>
            <a:r>
              <a:rPr lang="pt-BR" dirty="0" smtClean="0"/>
              <a:t>Classificação de emails entre SPAM e pessoal (HAM).</a:t>
            </a:r>
          </a:p>
          <a:p>
            <a:r>
              <a:rPr lang="pt-BR" dirty="0" smtClean="0"/>
              <a:t>Detecção de símbolos (classificação de símbolos).</a:t>
            </a:r>
          </a:p>
          <a:p>
            <a:r>
              <a:rPr lang="pt-BR" dirty="0" smtClean="0"/>
              <a:t>Classificação de modulações (QPSK, AM, FM, etc.)</a:t>
            </a:r>
            <a:endParaRPr lang="pt-BR" dirty="0"/>
          </a:p>
        </p:txBody>
      </p:sp>
      <p:pic>
        <p:nvPicPr>
          <p:cNvPr id="6" name="Picture 5"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6899"/>
            <a:ext cx="5810835" cy="18588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6494" t="4277" r="8205" b="4390"/>
          <a:stretch/>
        </p:blipFill>
        <p:spPr>
          <a:xfrm>
            <a:off x="7039378" y="1173598"/>
            <a:ext cx="4314422" cy="4014810"/>
          </a:xfrm>
          <a:prstGeom prst="rect">
            <a:avLst/>
          </a:prstGeom>
        </p:spPr>
      </p:pic>
    </p:spTree>
    <p:extLst>
      <p:ext uri="{BB962C8B-B14F-4D97-AF65-F5344CB8AC3E}">
        <p14:creationId xmlns:p14="http://schemas.microsoft.com/office/powerpoint/2010/main" val="1021130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59" y="106330"/>
            <a:ext cx="11317857" cy="1325563"/>
          </a:xfrm>
        </p:spPr>
        <p:txBody>
          <a:bodyPr>
            <a:normAutofit/>
          </a:bodyPr>
          <a:lstStyle/>
          <a:p>
            <a:r>
              <a:rPr lang="pt-BR" sz="4200" dirty="0"/>
              <a:t>Exemplo: c</a:t>
            </a:r>
            <a:r>
              <a:rPr lang="pt-BR" sz="4200" dirty="0" smtClean="0"/>
              <a:t>lassificador multinomial com </a:t>
            </a:r>
            <a:r>
              <a:rPr lang="pt-BR" sz="4200" dirty="0"/>
              <a:t>Scikit-Learn</a:t>
            </a:r>
          </a:p>
        </p:txBody>
      </p:sp>
      <p:pic>
        <p:nvPicPr>
          <p:cNvPr id="12" name="Picture 11"/>
          <p:cNvPicPr>
            <a:picLocks noChangeAspect="1"/>
          </p:cNvPicPr>
          <p:nvPr/>
        </p:nvPicPr>
        <p:blipFill>
          <a:blip r:embed="rId3"/>
          <a:stretch>
            <a:fillRect/>
          </a:stretch>
        </p:blipFill>
        <p:spPr>
          <a:xfrm>
            <a:off x="7671238" y="3290583"/>
            <a:ext cx="3220169" cy="3220169"/>
          </a:xfrm>
          <a:prstGeom prst="rect">
            <a:avLst/>
          </a:prstGeom>
        </p:spPr>
      </p:pic>
      <p:sp>
        <p:nvSpPr>
          <p:cNvPr id="13" name="Rectangle 12"/>
          <p:cNvSpPr/>
          <p:nvPr/>
        </p:nvSpPr>
        <p:spPr>
          <a:xfrm>
            <a:off x="7731035" y="6488668"/>
            <a:ext cx="4460965" cy="369332"/>
          </a:xfrm>
          <a:prstGeom prst="rect">
            <a:avLst/>
          </a:prstGeom>
        </p:spPr>
        <p:txBody>
          <a:bodyPr wrap="none">
            <a:spAutoFit/>
          </a:bodyPr>
          <a:lstStyle/>
          <a:p>
            <a:r>
              <a:rPr lang="pt-BR" dirty="0" smtClean="0">
                <a:solidFill>
                  <a:srgbClr val="0070C0"/>
                </a:solidFill>
              </a:rPr>
              <a:t>Exemplo: ClassifyingTextMultinomialNB.ipynb</a:t>
            </a:r>
            <a:endParaRPr lang="pt-BR" dirty="0">
              <a:solidFill>
                <a:srgbClr val="0070C0"/>
              </a:solidFill>
            </a:endParaRPr>
          </a:p>
        </p:txBody>
      </p:sp>
      <p:sp>
        <p:nvSpPr>
          <p:cNvPr id="14" name="Rectangle 13"/>
          <p:cNvSpPr/>
          <p:nvPr/>
        </p:nvSpPr>
        <p:spPr>
          <a:xfrm>
            <a:off x="672859" y="1204511"/>
            <a:ext cx="5365632" cy="5632311"/>
          </a:xfrm>
          <a:prstGeom prst="rect">
            <a:avLst/>
          </a:prstGeom>
        </p:spPr>
        <p:txBody>
          <a:bodyPr wrap="square">
            <a:spAutoFit/>
          </a:bodyPr>
          <a:lstStyle/>
          <a:p>
            <a:r>
              <a:rPr lang="pt-BR" sz="1200" dirty="0">
                <a:solidFill>
                  <a:srgbClr val="008000"/>
                </a:solidFill>
                <a:highlight>
                  <a:srgbClr val="FFFFFF"/>
                </a:highlight>
              </a:rPr>
              <a:t># Import all necessary libraries.</a:t>
            </a:r>
            <a:endParaRPr lang="pt-BR"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datasets </a:t>
            </a:r>
            <a:r>
              <a:rPr lang="pt-BR" sz="1200" b="1" dirty="0">
                <a:solidFill>
                  <a:srgbClr val="0000FF"/>
                </a:solidFill>
                <a:highlight>
                  <a:srgbClr val="FFFFFF"/>
                </a:highlight>
              </a:rPr>
              <a:t>import</a:t>
            </a:r>
            <a:r>
              <a:rPr lang="pt-BR" sz="1200" dirty="0">
                <a:solidFill>
                  <a:srgbClr val="000000"/>
                </a:solidFill>
                <a:highlight>
                  <a:srgbClr val="FFFFFF"/>
                </a:highlight>
              </a:rPr>
              <a:t> fetch_20newsgroups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naive_bayes </a:t>
            </a:r>
            <a:r>
              <a:rPr lang="pt-BR" sz="1200" b="1" dirty="0">
                <a:solidFill>
                  <a:srgbClr val="0000FF"/>
                </a:solidFill>
                <a:highlight>
                  <a:srgbClr val="FFFFFF"/>
                </a:highlight>
              </a:rPr>
              <a:t>import</a:t>
            </a:r>
            <a:r>
              <a:rPr lang="pt-BR" sz="1200" dirty="0">
                <a:solidFill>
                  <a:srgbClr val="000000"/>
                </a:solidFill>
                <a:highlight>
                  <a:srgbClr val="FFFFFF"/>
                </a:highlight>
              </a:rPr>
              <a:t> MultinomialNB</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feature_extraction</a:t>
            </a:r>
            <a:r>
              <a:rPr lang="pt-BR" sz="1200" b="1" dirty="0">
                <a:solidFill>
                  <a:srgbClr val="000080"/>
                </a:solidFill>
                <a:highlight>
                  <a:srgbClr val="FFFFFF"/>
                </a:highlight>
              </a:rPr>
              <a:t>.</a:t>
            </a:r>
            <a:r>
              <a:rPr lang="pt-BR" sz="1200" dirty="0">
                <a:solidFill>
                  <a:srgbClr val="000000"/>
                </a:solidFill>
                <a:highlight>
                  <a:srgbClr val="FFFFFF"/>
                </a:highlight>
              </a:rPr>
              <a:t>text </a:t>
            </a:r>
            <a:r>
              <a:rPr lang="pt-BR" sz="1200" b="1" dirty="0">
                <a:solidFill>
                  <a:srgbClr val="0000FF"/>
                </a:solidFill>
                <a:highlight>
                  <a:srgbClr val="FFFFFF"/>
                </a:highlight>
              </a:rPr>
              <a:t>import</a:t>
            </a:r>
            <a:r>
              <a:rPr lang="pt-BR" sz="1200" dirty="0">
                <a:solidFill>
                  <a:srgbClr val="000000"/>
                </a:solidFill>
                <a:highlight>
                  <a:srgbClr val="FFFFFF"/>
                </a:highlight>
              </a:rPr>
              <a:t> CountVectorizer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make_pipeline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metrics </a:t>
            </a:r>
            <a:r>
              <a:rPr lang="pt-BR" sz="1200" b="1" dirty="0">
                <a:solidFill>
                  <a:srgbClr val="0000FF"/>
                </a:solidFill>
                <a:highlight>
                  <a:srgbClr val="FFFFFF"/>
                </a:highlight>
              </a:rPr>
              <a:t>import</a:t>
            </a:r>
            <a:r>
              <a:rPr lang="pt-BR" sz="1200" dirty="0">
                <a:solidFill>
                  <a:srgbClr val="000000"/>
                </a:solidFill>
                <a:highlight>
                  <a:srgbClr val="FFFFFF"/>
                </a:highlight>
              </a:rPr>
              <a:t> confusion_matrix</a:t>
            </a:r>
          </a:p>
          <a:p>
            <a:endParaRPr lang="pt-BR" sz="1200" dirty="0">
              <a:solidFill>
                <a:srgbClr val="000000"/>
              </a:solidFill>
              <a:highlight>
                <a:srgbClr val="FFFFFF"/>
              </a:highlight>
            </a:endParaRPr>
          </a:p>
          <a:p>
            <a:r>
              <a:rPr lang="en-US" sz="1200" dirty="0">
                <a:solidFill>
                  <a:srgbClr val="008000"/>
                </a:solidFill>
                <a:highlight>
                  <a:srgbClr val="FFFFFF"/>
                </a:highlight>
              </a:rPr>
              <a:t># Use the "20 Newsgroups corpus" from </a:t>
            </a:r>
            <a:r>
              <a:rPr lang="en-US" sz="1200" dirty="0" err="1">
                <a:solidFill>
                  <a:srgbClr val="008000"/>
                </a:solidFill>
                <a:highlight>
                  <a:srgbClr val="FFFFFF"/>
                </a:highlight>
              </a:rPr>
              <a:t>scikit</a:t>
            </a:r>
            <a:r>
              <a:rPr lang="en-US" sz="1200" dirty="0">
                <a:solidFill>
                  <a:srgbClr val="008000"/>
                </a:solidFill>
                <a:highlight>
                  <a:srgbClr val="FFFFFF"/>
                </a:highlight>
              </a:rPr>
              <a:t> to show how we might classify these short documents into categories.</a:t>
            </a:r>
            <a:endParaRPr lang="en-US" sz="1200" dirty="0">
              <a:solidFill>
                <a:srgbClr val="000000"/>
              </a:solidFill>
              <a:highlight>
                <a:srgbClr val="FFFFFF"/>
              </a:highlight>
            </a:endParaRPr>
          </a:p>
          <a:p>
            <a:r>
              <a:rPr lang="pt-BR" sz="1200" dirty="0">
                <a:solidFill>
                  <a:srgbClr val="000000"/>
                </a:solidFill>
                <a:highlight>
                  <a:srgbClr val="FFFFFF"/>
                </a:highlight>
              </a:rPr>
              <a:t>data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target_names</a:t>
            </a:r>
          </a:p>
          <a:p>
            <a:endParaRPr lang="pt-BR" sz="1200" dirty="0">
              <a:solidFill>
                <a:srgbClr val="000000"/>
              </a:solidFill>
              <a:highlight>
                <a:srgbClr val="FFFFFF"/>
              </a:highlight>
            </a:endParaRPr>
          </a:p>
          <a:p>
            <a:r>
              <a:rPr lang="en-US" sz="1200" dirty="0">
                <a:solidFill>
                  <a:srgbClr val="008000"/>
                </a:solidFill>
                <a:highlight>
                  <a:srgbClr val="FFFFFF"/>
                </a:highlight>
              </a:rPr>
              <a:t># Select just a few of these categories, and download the training and testing set.</a:t>
            </a:r>
            <a:endParaRPr lang="en-US" sz="1200" dirty="0">
              <a:solidFill>
                <a:srgbClr val="000000"/>
              </a:solidFill>
              <a:highlight>
                <a:srgbClr val="FFFFFF"/>
              </a:highlight>
            </a:endParaRPr>
          </a:p>
          <a:p>
            <a:r>
              <a:rPr lang="pt-BR" sz="1200" dirty="0">
                <a:solidFill>
                  <a:srgbClr val="000000"/>
                </a:solidFill>
                <a:highlight>
                  <a:srgbClr val="FFFFFF"/>
                </a:highlight>
              </a:rPr>
              <a:t>categories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'talk.religion.misc'</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'soc.religion.christian'</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'sci.space'</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'comp.graphics'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train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test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Convert a collection of text documents to a matrix of token counts.</a:t>
            </a:r>
            <a:endParaRPr lang="en-US" sz="1200" dirty="0">
              <a:solidFill>
                <a:srgbClr val="000000"/>
              </a:solidFill>
              <a:highlight>
                <a:srgbClr val="FFFFFF"/>
              </a:highlight>
            </a:endParaRPr>
          </a:p>
          <a:p>
            <a:r>
              <a:rPr lang="pt-BR" sz="1200" dirty="0">
                <a:solidFill>
                  <a:srgbClr val="000000"/>
                </a:solidFill>
                <a:highlight>
                  <a:srgbClr val="FFFFFF"/>
                </a:highlight>
              </a:rPr>
              <a:t>cv </a:t>
            </a:r>
            <a:r>
              <a:rPr lang="pt-BR" sz="1200" b="1" dirty="0">
                <a:solidFill>
                  <a:srgbClr val="000080"/>
                </a:solidFill>
                <a:highlight>
                  <a:srgbClr val="FFFFFF"/>
                </a:highlight>
              </a:rPr>
              <a:t>=</a:t>
            </a:r>
            <a:r>
              <a:rPr lang="pt-BR" sz="1200" dirty="0">
                <a:solidFill>
                  <a:srgbClr val="000000"/>
                </a:solidFill>
                <a:highlight>
                  <a:srgbClr val="FFFFFF"/>
                </a:highlight>
              </a:rPr>
              <a:t> CountVectorizer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Naive Bayes classifier for multinomial models.</a:t>
            </a:r>
            <a:endParaRPr lang="pt-BR" sz="1200" dirty="0">
              <a:solidFill>
                <a:srgbClr val="000000"/>
              </a:solidFill>
              <a:highlight>
                <a:srgbClr val="FFFFFF"/>
              </a:highlight>
            </a:endParaRPr>
          </a:p>
          <a:p>
            <a:r>
              <a:rPr lang="pt-BR" sz="1200" dirty="0">
                <a:solidFill>
                  <a:srgbClr val="000000"/>
                </a:solidFill>
                <a:highlight>
                  <a:srgbClr val="FFFFFF"/>
                </a:highlight>
              </a:rPr>
              <a:t>mnb </a:t>
            </a:r>
            <a:r>
              <a:rPr lang="pt-BR" sz="1200" b="1" dirty="0">
                <a:solidFill>
                  <a:srgbClr val="000080"/>
                </a:solidFill>
                <a:highlight>
                  <a:srgbClr val="FFFFFF"/>
                </a:highlight>
              </a:rPr>
              <a:t>=</a:t>
            </a:r>
            <a:r>
              <a:rPr lang="pt-BR" sz="1200" dirty="0">
                <a:solidFill>
                  <a:srgbClr val="000000"/>
                </a:solidFill>
                <a:highlight>
                  <a:srgbClr val="FFFFFF"/>
                </a:highlight>
              </a:rPr>
              <a:t> MultinomialNB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Create a pipeline that attaches the </a:t>
            </a:r>
            <a:r>
              <a:rPr lang="en-US" sz="1200" dirty="0" err="1">
                <a:solidFill>
                  <a:srgbClr val="008000"/>
                </a:solidFill>
                <a:highlight>
                  <a:srgbClr val="FFFFFF"/>
                </a:highlight>
              </a:rPr>
              <a:t>vectorizer</a:t>
            </a:r>
            <a:r>
              <a:rPr lang="en-US" sz="1200" dirty="0">
                <a:solidFill>
                  <a:srgbClr val="008000"/>
                </a:solidFill>
                <a:highlight>
                  <a:srgbClr val="FFFFFF"/>
                </a:highlight>
              </a:rPr>
              <a:t> to a multinomial naive Bayes classifier.</a:t>
            </a:r>
            <a:endParaRPr lang="en-US" sz="1200" dirty="0">
              <a:solidFill>
                <a:srgbClr val="000000"/>
              </a:solidFill>
              <a:highlight>
                <a:srgbClr val="FFFFFF"/>
              </a:highlight>
            </a:endParaRPr>
          </a:p>
          <a:p>
            <a:r>
              <a:rPr lang="pt-BR" sz="1200" dirty="0">
                <a:solidFill>
                  <a:srgbClr val="000000"/>
                </a:solidFill>
                <a:highlight>
                  <a:srgbClr val="FFFFFF"/>
                </a:highlight>
              </a:rPr>
              <a:t>model </a:t>
            </a:r>
            <a:r>
              <a:rPr lang="pt-BR" sz="1200" b="1" dirty="0">
                <a:solidFill>
                  <a:srgbClr val="000080"/>
                </a:solidFill>
                <a:highlight>
                  <a:srgbClr val="FFFFFF"/>
                </a:highlight>
              </a:rPr>
              <a:t>=</a:t>
            </a:r>
            <a:r>
              <a:rPr lang="pt-BR" sz="1200" dirty="0">
                <a:solidFill>
                  <a:srgbClr val="000000"/>
                </a:solidFill>
                <a:highlight>
                  <a:srgbClr val="FFFFFF"/>
                </a:highlight>
              </a:rPr>
              <a:t> make_pipeline</a:t>
            </a:r>
            <a:r>
              <a:rPr lang="pt-BR" sz="1200" b="1" dirty="0">
                <a:solidFill>
                  <a:srgbClr val="000080"/>
                </a:solidFill>
                <a:highlight>
                  <a:srgbClr val="FFFFFF"/>
                </a:highlight>
              </a:rPr>
              <a:t>(</a:t>
            </a:r>
            <a:r>
              <a:rPr lang="pt-BR" sz="1200" dirty="0">
                <a:solidFill>
                  <a:srgbClr val="000000"/>
                </a:solidFill>
                <a:highlight>
                  <a:srgbClr val="FFFFFF"/>
                </a:highlight>
              </a:rPr>
              <a:t>cv</a:t>
            </a:r>
            <a:r>
              <a:rPr lang="pt-BR" sz="1200" b="1" dirty="0">
                <a:solidFill>
                  <a:srgbClr val="000080"/>
                </a:solidFill>
                <a:highlight>
                  <a:srgbClr val="FFFFFF"/>
                </a:highlight>
              </a:rPr>
              <a:t>,</a:t>
            </a:r>
            <a:r>
              <a:rPr lang="pt-BR" sz="1200" dirty="0">
                <a:solidFill>
                  <a:srgbClr val="000000"/>
                </a:solidFill>
                <a:highlight>
                  <a:srgbClr val="FFFFFF"/>
                </a:highlight>
              </a:rPr>
              <a:t> mnb</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Train model. Apply the model to the training data.</a:t>
            </a:r>
            <a:endParaRPr lang="en-US"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 train</a:t>
            </a:r>
            <a:r>
              <a:rPr lang="pt-BR" sz="1200" b="1" dirty="0">
                <a:solidFill>
                  <a:srgbClr val="000080"/>
                </a:solidFill>
                <a:highlight>
                  <a:srgbClr val="FFFFFF"/>
                </a:highlight>
              </a:rPr>
              <a:t>.</a:t>
            </a:r>
            <a:r>
              <a:rPr lang="pt-BR" sz="1200" dirty="0">
                <a:solidFill>
                  <a:srgbClr val="000000"/>
                </a:solidFill>
                <a:highlight>
                  <a:srgbClr val="FFFFFF"/>
                </a:highlight>
              </a:rPr>
              <a:t>target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Run validation. Predict labels for the test data.</a:t>
            </a:r>
            <a:endParaRPr lang="en-US" sz="1200" dirty="0">
              <a:solidFill>
                <a:srgbClr val="000000"/>
              </a:solidFill>
              <a:highlight>
                <a:srgbClr val="FFFFFF"/>
              </a:highlight>
            </a:endParaRPr>
          </a:p>
          <a:p>
            <a:r>
              <a:rPr lang="pt-BR" sz="1200" dirty="0">
                <a:solidFill>
                  <a:srgbClr val="000000"/>
                </a:solidFill>
                <a:highlight>
                  <a:srgbClr val="FFFFFF"/>
                </a:highlight>
              </a:rPr>
              <a:t>labels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sp>
        <p:nvSpPr>
          <p:cNvPr id="15" name="TextBox 14"/>
          <p:cNvSpPr txBox="1"/>
          <p:nvPr/>
        </p:nvSpPr>
        <p:spPr>
          <a:xfrm>
            <a:off x="6305211" y="1191246"/>
            <a:ext cx="5702410" cy="2308324"/>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textos em categorias/classes.</a:t>
            </a:r>
          </a:p>
          <a:p>
            <a:pPr marL="285750" indent="-285750">
              <a:buFont typeface="Arial" panose="020B0604020202020204" pitchFamily="34" charset="0"/>
              <a:buChar char="•"/>
            </a:pPr>
            <a:r>
              <a:rPr lang="pt-BR" sz="1600" dirty="0" smtClean="0"/>
              <a:t>Esse exemplo usa uma base de dados de grupos de discussão disponibilizada pela biblioteca </a:t>
            </a:r>
            <a:r>
              <a:rPr lang="pt-BR" sz="1600" dirty="0" err="1" smtClean="0"/>
              <a:t>Scikit-learn</a:t>
            </a:r>
            <a:r>
              <a:rPr lang="pt-BR" sz="1600" dirty="0" smtClean="0"/>
              <a:t>.</a:t>
            </a:r>
          </a:p>
          <a:p>
            <a:pPr marL="285750" indent="-285750">
              <a:buFont typeface="Arial" panose="020B0604020202020204" pitchFamily="34" charset="0"/>
              <a:buChar char="•"/>
            </a:pPr>
            <a:r>
              <a:rPr lang="pt-BR" sz="1600" dirty="0" smtClean="0"/>
              <a:t>Ele classifica textos em 4 classes: ‘religião’, ‘cristianismo’, ‘espaço’ e ‘computadores’.</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err="1"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o número de vezes que cada palavra </a:t>
            </a:r>
            <a:r>
              <a:rPr lang="pt-BR" sz="1600" dirty="0" smtClean="0"/>
              <a:t>aparece.</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16" name="TextBox 15"/>
          <p:cNvSpPr txBox="1"/>
          <p:nvPr/>
        </p:nvSpPr>
        <p:spPr>
          <a:xfrm>
            <a:off x="3898787" y="2068409"/>
            <a:ext cx="2433000" cy="461665"/>
          </a:xfrm>
          <a:prstGeom prst="rect">
            <a:avLst/>
          </a:prstGeom>
          <a:noFill/>
        </p:spPr>
        <p:txBody>
          <a:bodyPr wrap="square" rtlCol="0">
            <a:spAutoFit/>
          </a:bodyPr>
          <a:lstStyle/>
          <a:p>
            <a:r>
              <a:rPr lang="pt-BR" sz="1200" b="1" dirty="0" smtClean="0"/>
              <a:t>Base com 20 tópicos diferentes de discussão.</a:t>
            </a:r>
            <a:endParaRPr lang="pt-BR" sz="1200" b="1" dirty="0"/>
          </a:p>
        </p:txBody>
      </p:sp>
      <p:cxnSp>
        <p:nvCxnSpPr>
          <p:cNvPr id="18" name="Straight Arrow Connector 17"/>
          <p:cNvCxnSpPr/>
          <p:nvPr/>
        </p:nvCxnSpPr>
        <p:spPr>
          <a:xfrm flipH="1">
            <a:off x="2605179" y="2404840"/>
            <a:ext cx="1293608" cy="597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15691" y="2828918"/>
            <a:ext cx="2433000" cy="461665"/>
          </a:xfrm>
          <a:prstGeom prst="rect">
            <a:avLst/>
          </a:prstGeom>
          <a:noFill/>
        </p:spPr>
        <p:txBody>
          <a:bodyPr wrap="square" rtlCol="0">
            <a:spAutoFit/>
          </a:bodyPr>
          <a:lstStyle/>
          <a:p>
            <a:r>
              <a:rPr lang="pt-BR" sz="1200" b="1" dirty="0" smtClean="0"/>
              <a:t>Treinamos e validamos com apenas 4 tópicos.</a:t>
            </a:r>
            <a:endParaRPr lang="pt-BR" sz="1200" b="1" dirty="0"/>
          </a:p>
        </p:txBody>
      </p:sp>
      <p:cxnSp>
        <p:nvCxnSpPr>
          <p:cNvPr id="22" name="Straight Arrow Connector 21"/>
          <p:cNvCxnSpPr/>
          <p:nvPr/>
        </p:nvCxnSpPr>
        <p:spPr>
          <a:xfrm flipH="1">
            <a:off x="2958689" y="3166590"/>
            <a:ext cx="940098" cy="46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081796" y="4043419"/>
            <a:ext cx="2196018" cy="1015663"/>
          </a:xfrm>
          <a:prstGeom prst="rect">
            <a:avLst/>
          </a:prstGeom>
        </p:spPr>
        <p:txBody>
          <a:bodyPr wrap="square">
            <a:spAutoFit/>
          </a:bodyPr>
          <a:lstStyle/>
          <a:p>
            <a:r>
              <a:rPr lang="pt-BR" sz="1200" b="1" dirty="0" smtClean="0"/>
              <a:t>Converte o texto </a:t>
            </a:r>
            <a:r>
              <a:rPr lang="pt-BR" sz="1200" b="1" dirty="0"/>
              <a:t>em um conjunto de valores numéricos </a:t>
            </a:r>
            <a:r>
              <a:rPr lang="pt-BR" sz="1200" b="1" dirty="0" smtClean="0"/>
              <a:t>representativos, ou seja, uma matriz com o número de ocorrências de cada palavra. </a:t>
            </a:r>
            <a:endParaRPr lang="pt-BR" sz="1200" b="1" dirty="0"/>
          </a:p>
        </p:txBody>
      </p:sp>
      <p:cxnSp>
        <p:nvCxnSpPr>
          <p:cNvPr id="25" name="Straight Arrow Connector 24"/>
          <p:cNvCxnSpPr/>
          <p:nvPr/>
        </p:nvCxnSpPr>
        <p:spPr>
          <a:xfrm flipH="1" flipV="1">
            <a:off x="2242868" y="4623257"/>
            <a:ext cx="2838928" cy="5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001078" y="6073923"/>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28" name="Straight Arrow Connector 27"/>
          <p:cNvCxnSpPr/>
          <p:nvPr/>
        </p:nvCxnSpPr>
        <p:spPr>
          <a:xfrm flipH="1" flipV="1">
            <a:off x="2794436" y="6073923"/>
            <a:ext cx="1241320" cy="119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94436" y="6304060"/>
            <a:ext cx="1206642" cy="177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671238" y="5619750"/>
            <a:ext cx="785941" cy="49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81675" y="6116004"/>
            <a:ext cx="1440826" cy="276999"/>
          </a:xfrm>
          <a:prstGeom prst="rect">
            <a:avLst/>
          </a:prstGeom>
        </p:spPr>
        <p:txBody>
          <a:bodyPr wrap="square">
            <a:spAutoFit/>
          </a:bodyPr>
          <a:lstStyle/>
          <a:p>
            <a:r>
              <a:rPr lang="pt-BR" sz="1200" b="1" dirty="0" smtClean="0"/>
              <a:t>Matriz de confusão</a:t>
            </a:r>
            <a:endParaRPr lang="pt-BR" sz="1200" b="1" dirty="0"/>
          </a:p>
        </p:txBody>
      </p:sp>
    </p:spTree>
    <p:extLst>
      <p:ext uri="{BB962C8B-B14F-4D97-AF65-F5344CB8AC3E}">
        <p14:creationId xmlns:p14="http://schemas.microsoft.com/office/powerpoint/2010/main" val="2459226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99" y="165100"/>
            <a:ext cx="10515600" cy="699425"/>
          </a:xfrm>
        </p:spPr>
        <p:txBody>
          <a:bodyPr/>
          <a:lstStyle/>
          <a:p>
            <a:r>
              <a:rPr lang="pt-BR" dirty="0"/>
              <a:t>Classificador naïve Bayes Bernoulli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9101" y="1168400"/>
                <a:ext cx="11576956" cy="5689600"/>
              </a:xfrm>
            </p:spPr>
            <p:txBody>
              <a:bodyPr>
                <a:normAutofit fontScale="77500" lnSpcReduction="20000"/>
              </a:bodyPr>
              <a:lstStyle/>
              <a:p>
                <a:r>
                  <a:rPr lang="pt-BR" dirty="0" smtClean="0"/>
                  <a:t>Esse classificador é baseado na </a:t>
                </a:r>
                <a:r>
                  <a:rPr lang="pt-BR" b="1" i="1" dirty="0" smtClean="0"/>
                  <a:t>distribuição de Bernoulli</a:t>
                </a:r>
                <a:r>
                  <a:rPr lang="pt-BR" dirty="0" smtClean="0"/>
                  <a:t>, que é uma </a:t>
                </a:r>
                <a:r>
                  <a:rPr lang="pt-BR" b="1" i="1" dirty="0" smtClean="0"/>
                  <a:t>distribuição discreta binária</a:t>
                </a:r>
                <a:r>
                  <a:rPr lang="pt-BR" dirty="0" smtClean="0"/>
                  <a:t>.</a:t>
                </a:r>
              </a:p>
              <a:p>
                <a:r>
                  <a:rPr lang="pt-BR" dirty="0" smtClean="0"/>
                  <a:t>Portanto, esse classificador considera que os </a:t>
                </a:r>
                <a:r>
                  <a:rPr lang="pt-BR" b="1" i="1" dirty="0" smtClean="0"/>
                  <a:t>atributos</a:t>
                </a:r>
                <a:r>
                  <a:rPr lang="pt-BR" dirty="0" smtClean="0"/>
                  <a:t> são </a:t>
                </a:r>
                <a:r>
                  <a:rPr lang="pt-BR" b="1" i="1" dirty="0" smtClean="0"/>
                  <a:t>variáveis binárias</a:t>
                </a:r>
                <a:r>
                  <a:rPr lang="pt-BR" b="1" i="1" dirty="0"/>
                  <a:t> </a:t>
                </a:r>
                <a:r>
                  <a:rPr lang="pt-BR" dirty="0" smtClean="0"/>
                  <a:t>(i.e., booleanos) independentes, ou seja, o </a:t>
                </a:r>
                <a:r>
                  <a:rPr lang="pt-BR" b="1" i="1" dirty="0" smtClean="0"/>
                  <a:t>atributo</a:t>
                </a:r>
                <a:r>
                  <a:rPr lang="pt-BR" dirty="0" smtClean="0"/>
                  <a:t> </a:t>
                </a:r>
                <a:r>
                  <a:rPr lang="pt-BR" dirty="0"/>
                  <a:t>pode estar </a:t>
                </a:r>
                <a:r>
                  <a:rPr lang="pt-BR" dirty="0" smtClean="0"/>
                  <a:t>presente (</a:t>
                </a:r>
                <a:r>
                  <a:rPr lang="pt-BR" dirty="0" err="1" smtClean="0"/>
                  <a:t>True</a:t>
                </a:r>
                <a:r>
                  <a:rPr lang="pt-BR" dirty="0" smtClean="0"/>
                  <a:t>) </a:t>
                </a:r>
                <a:r>
                  <a:rPr lang="pt-BR" dirty="0"/>
                  <a:t>ou </a:t>
                </a:r>
                <a:r>
                  <a:rPr lang="pt-BR" dirty="0" smtClean="0"/>
                  <a:t>ausente (False). </a:t>
                </a:r>
              </a:p>
              <a:p>
                <a:r>
                  <a:rPr lang="pt-BR" dirty="0" smtClean="0"/>
                  <a:t>Assim como </a:t>
                </a:r>
                <a:r>
                  <a:rPr lang="pt-BR" dirty="0"/>
                  <a:t>o </a:t>
                </a:r>
                <a:r>
                  <a:rPr lang="pt-BR" dirty="0" smtClean="0"/>
                  <a:t>classificador multinomial</a:t>
                </a:r>
                <a:r>
                  <a:rPr lang="pt-BR" dirty="0"/>
                  <a:t>, esse classificador </a:t>
                </a:r>
                <a:r>
                  <a:rPr lang="pt-BR" dirty="0" smtClean="0"/>
                  <a:t>é utilizado para </a:t>
                </a:r>
                <a:r>
                  <a:rPr lang="pt-BR" dirty="0"/>
                  <a:t>tarefas de classificação de documentos, </a:t>
                </a:r>
                <a:r>
                  <a:rPr lang="pt-BR" dirty="0" smtClean="0"/>
                  <a:t>onde atributos binários da </a:t>
                </a:r>
                <a:r>
                  <a:rPr lang="pt-BR" dirty="0"/>
                  <a:t>ocorrência de termos são usados em vez </a:t>
                </a:r>
                <a:r>
                  <a:rPr lang="pt-BR" dirty="0" smtClean="0"/>
                  <a:t>da </a:t>
                </a:r>
                <a:r>
                  <a:rPr lang="pt-BR" dirty="0"/>
                  <a:t>frequências de termos</a:t>
                </a:r>
                <a:r>
                  <a:rPr lang="pt-BR" dirty="0" smtClean="0"/>
                  <a:t>.</a:t>
                </a:r>
              </a:p>
              <a:p>
                <a:r>
                  <a:rPr lang="pt-BR" dirty="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é </a:t>
                </a:r>
                <a:r>
                  <a:rPr lang="pt-BR" dirty="0"/>
                  <a:t>um </a:t>
                </a:r>
                <a:r>
                  <a:rPr lang="pt-BR" dirty="0" smtClean="0"/>
                  <a:t>atributo booleano </a:t>
                </a:r>
                <a:r>
                  <a:rPr lang="pt-BR" dirty="0"/>
                  <a:t>que expressa a ocorrência ou ausência do </a:t>
                </a:r>
                <a:r>
                  <a:rPr lang="pt-BR" i="1" dirty="0"/>
                  <a:t>i</a:t>
                </a:r>
                <a:r>
                  <a:rPr lang="pt-BR" dirty="0"/>
                  <a:t>-ésimo termo </a:t>
                </a:r>
                <a:r>
                  <a:rPr lang="pt-BR" dirty="0" smtClean="0"/>
                  <a:t>de um vocabulário de termos (i.e., palavras), então a </a:t>
                </a:r>
                <a:r>
                  <a:rPr lang="pt-BR" dirty="0"/>
                  <a:t>probabilidade </a:t>
                </a:r>
                <a:r>
                  <a:rPr lang="pt-BR" dirty="0" smtClean="0"/>
                  <a:t>condicional de </a:t>
                </a:r>
                <a:r>
                  <a:rPr lang="pt-BR" dirty="0"/>
                  <a:t>um documento </a:t>
                </a:r>
                <a:r>
                  <a:rPr lang="pt-BR" dirty="0" smtClean="0"/>
                  <a:t>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dado </a:t>
                </a:r>
                <a:r>
                  <a:rPr lang="pt-BR" dirty="0" smtClean="0"/>
                  <a:t>por</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𝑞𝑘</m:t>
                              </m:r>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bSup>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1 −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e>
                              </m:d>
                            </m:e>
                            <m:sup>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d>
                            </m:sup>
                          </m:sSup>
                        </m:e>
                      </m:nary>
                      <m:r>
                        <a:rPr lang="pt-BR" b="0" i="1"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d>
                            </m:e>
                            <m:sup>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m:t>
                              </m:r>
                            </m:sup>
                          </m:sSup>
                        </m:e>
                      </m:nary>
                    </m:oMath>
                  </m:oMathPara>
                </a14:m>
                <a:endParaRPr lang="pt-BR" b="0" i="1" dirty="0" smtClean="0">
                  <a:latin typeface="Cambria Math" panose="02040503050406030204" pitchFamily="18" charset="0"/>
                </a:endParaRPr>
              </a:p>
              <a:p>
                <a:pPr marL="0" indent="0" algn="ctr">
                  <a:buNone/>
                </a:pPr>
                <a14:m>
                  <m:oMath xmlns:m="http://schemas.openxmlformats.org/officeDocument/2006/math">
                    <m:r>
                      <a:rPr lang="pt-BR" b="0" i="1" smtClean="0">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r>
                          <a:rPr lang="pt-BR" b="0" i="1"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d>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m:t>
                        </m:r>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e>
                              <m: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b="0" i="1">
                                      <a:latin typeface="Cambria Math" panose="02040503050406030204" pitchFamily="18" charset="0"/>
                                    </a:rPr>
                                    <m:t>𝑥</m:t>
                                  </m:r>
                                </m:e>
                                <m:sub>
                                  <m:r>
                                    <a:rPr lang="pt-BR" b="0" i="1" smtClean="0">
                                      <a:latin typeface="Cambria Math" panose="02040503050406030204" pitchFamily="18" charset="0"/>
                                    </a:rPr>
                                    <m:t>𝐾</m:t>
                                  </m:r>
                                </m:sub>
                              </m:sSub>
                            </m:e>
                          </m:mr>
                        </m:m>
                      </m:e>
                    </m:d>
                  </m:oMath>
                </a14:m>
                <a:r>
                  <a:rPr lang="pt-BR" dirty="0" smtClean="0"/>
                  <a:t> é um vetor binário que representa a ocorrência ou não do termo,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𝑘</m:t>
                        </m:r>
                      </m:sub>
                    </m:sSub>
                  </m:oMath>
                </a14:m>
                <a:r>
                  <a:rPr lang="pt-BR" dirty="0" smtClean="0"/>
                  <a:t> ,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o termo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𝑡</m:t>
                        </m:r>
                      </m:e>
                      <m:sub>
                        <m:r>
                          <a:rPr lang="pt-BR" i="1">
                            <a:latin typeface="Cambria Math" panose="02040503050406030204" pitchFamily="18" charset="0"/>
                          </a:rPr>
                          <m:t>𝑘</m:t>
                        </m:r>
                      </m:sub>
                    </m:sSub>
                  </m:oMath>
                </a14:m>
                <a:r>
                  <a:rPr lang="pt-BR" dirty="0" smtClean="0"/>
                  <a:t>. </a:t>
                </a:r>
              </a:p>
              <a:p>
                <a:r>
                  <a:rPr lang="pt-BR" b="1" dirty="0" smtClean="0"/>
                  <a:t>OBS</a:t>
                </a:r>
                <a:r>
                  <a:rPr lang="pt-BR" dirty="0" smtClean="0"/>
                  <a:t>.: Analisando-se a equação acima e a anterior, percebemos que diferentemente do classificador multinomialNB, o classificador BernoulliNB penaliza </a:t>
                </a:r>
                <a:r>
                  <a:rPr lang="pt-BR" dirty="0"/>
                  <a:t>explicitamente a não ocorrência de um </a:t>
                </a:r>
                <a:r>
                  <a:rPr lang="pt-BR" dirty="0" smtClean="0"/>
                  <a:t>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oMath>
                </a14:m>
                <a:r>
                  <a:rPr lang="pt-BR" dirty="0" smtClean="0"/>
                  <a:t>, já o multinomialNB </a:t>
                </a:r>
                <a:r>
                  <a:rPr lang="pt-BR" dirty="0"/>
                  <a:t>simplesmente ignoraria um </a:t>
                </a:r>
                <a:r>
                  <a:rPr lang="pt-BR" dirty="0" smtClean="0"/>
                  <a:t>termo que </a:t>
                </a:r>
                <a:r>
                  <a:rPr lang="pt-BR" dirty="0"/>
                  <a:t>não ocorresse.</a:t>
                </a:r>
                <a:endParaRPr lang="pt-BR" dirty="0" smtClean="0"/>
              </a:p>
              <a:p>
                <a:r>
                  <a:rPr lang="pt-BR" dirty="0"/>
                  <a:t>Esse </a:t>
                </a:r>
                <a:r>
                  <a:rPr lang="pt-BR" dirty="0" smtClean="0"/>
                  <a:t>classificador é bastante utilizado para classificar </a:t>
                </a:r>
                <a:r>
                  <a:rPr lang="pt-BR" dirty="0"/>
                  <a:t>textos </a:t>
                </a:r>
                <a:r>
                  <a:rPr lang="pt-BR" dirty="0" smtClean="0"/>
                  <a:t>curtos e tem </a:t>
                </a:r>
                <a:r>
                  <a:rPr lang="pt-BR" dirty="0"/>
                  <a:t>o benefício de </a:t>
                </a:r>
                <a:r>
                  <a:rPr lang="pt-BR" dirty="0" smtClean="0"/>
                  <a:t>classificar explicitamente </a:t>
                </a:r>
                <a:r>
                  <a:rPr lang="pt-BR" dirty="0"/>
                  <a:t>a ausência de </a:t>
                </a:r>
                <a:r>
                  <a:rPr lang="pt-BR" dirty="0" smtClean="0"/>
                  <a:t>termos</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9101" y="1168400"/>
                <a:ext cx="11576956" cy="5689600"/>
              </a:xfrm>
              <a:blipFill rotWithShape="0">
                <a:blip r:embed="rId3"/>
                <a:stretch>
                  <a:fillRect l="-685" t="-2251" b="-1179"/>
                </a:stretch>
              </a:blipFill>
            </p:spPr>
            <p:txBody>
              <a:bodyPr/>
              <a:lstStyle/>
              <a:p>
                <a:r>
                  <a:rPr lang="pt-BR">
                    <a:noFill/>
                  </a:rPr>
                  <a:t> </a:t>
                </a:r>
              </a:p>
            </p:txBody>
          </p:sp>
        </mc:Fallback>
      </mc:AlternateContent>
    </p:spTree>
    <p:extLst>
      <p:ext uri="{BB962C8B-B14F-4D97-AF65-F5344CB8AC3E}">
        <p14:creationId xmlns:p14="http://schemas.microsoft.com/office/powerpoint/2010/main" val="2402290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4950"/>
            <a:ext cx="10910977" cy="847915"/>
          </a:xfrm>
        </p:spPr>
        <p:txBody>
          <a:bodyPr>
            <a:normAutofit/>
          </a:bodyPr>
          <a:lstStyle/>
          <a:p>
            <a:r>
              <a:rPr lang="pt-BR" sz="4200" dirty="0"/>
              <a:t>Exemplo: C</a:t>
            </a:r>
            <a:r>
              <a:rPr lang="pt-BR" sz="4200" dirty="0" smtClean="0"/>
              <a:t>lassificador Bernoulli com </a:t>
            </a:r>
            <a:r>
              <a:rPr lang="pt-BR" sz="4200" dirty="0"/>
              <a:t>Scikit-Learn</a:t>
            </a:r>
          </a:p>
        </p:txBody>
      </p:sp>
      <p:sp>
        <p:nvSpPr>
          <p:cNvPr id="5" name="Rectangle 4"/>
          <p:cNvSpPr/>
          <p:nvPr/>
        </p:nvSpPr>
        <p:spPr>
          <a:xfrm>
            <a:off x="838199" y="840968"/>
            <a:ext cx="5893324" cy="6017032"/>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BernoulliNB</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a:t>
            </a:r>
            <a:r>
              <a:rPr lang="pt-BR" sz="1100" u="sng" dirty="0">
                <a:solidFill>
                  <a:srgbClr val="808080"/>
                </a:solidFill>
                <a:highlight>
                  <a:srgbClr val="FFFFFF"/>
                </a:highlight>
              </a:rPr>
              <a:t>https://raw.githubusercontent.com/justmarkham/pycon-2016-tutorial/master/data/sms.tsv</a:t>
            </a:r>
            <a:r>
              <a:rPr lang="pt-BR" sz="1100" dirty="0">
                <a:solidFill>
                  <a:srgbClr val="808080"/>
                </a:solidFill>
                <a:highlight>
                  <a:srgbClr val="FFFFFF"/>
                </a:highlight>
              </a:rPr>
              <a:t>'</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Convert label to a numerical variable</a:t>
            </a:r>
            <a:endParaRPr lang="pt-BR" sz="1100" dirty="0">
              <a:solidFill>
                <a:srgbClr val="000000"/>
              </a:solidFill>
              <a:highlight>
                <a:srgbClr val="FFFFFF"/>
              </a:highlight>
            </a:endParaRPr>
          </a:p>
          <a:p>
            <a:r>
              <a:rPr lang="pt-BR" sz="1100" dirty="0">
                <a:solidFill>
                  <a:srgbClr val="000000"/>
                </a:solidFill>
                <a:highlight>
                  <a:srgbClr val="FFFFFF"/>
                </a:highlight>
              </a:rPr>
              <a:t>sms</a:t>
            </a:r>
            <a:r>
              <a:rPr lang="pt-BR" sz="1100" b="1" dirty="0">
                <a:solidFill>
                  <a:srgbClr val="000080"/>
                </a:solidFill>
                <a:highlight>
                  <a:srgbClr val="FFFFFF"/>
                </a:highlight>
              </a:rPr>
              <a:t>[</a:t>
            </a:r>
            <a:r>
              <a:rPr lang="pt-BR" sz="1100" dirty="0">
                <a:solidFill>
                  <a:srgbClr val="808080"/>
                </a:solidFill>
                <a:highlight>
                  <a:srgbClr val="FFFFFF"/>
                </a:highlight>
              </a:rPr>
              <a:t>'label_num'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a:t>
            </a:r>
            <a:r>
              <a:rPr lang="pt-BR" sz="1100" b="1" dirty="0">
                <a:solidFill>
                  <a:srgbClr val="000080"/>
                </a:solidFill>
                <a:highlight>
                  <a:srgbClr val="FFFFFF"/>
                </a:highlight>
              </a:rPr>
              <a:t>.</a:t>
            </a:r>
            <a:r>
              <a:rPr lang="pt-BR" sz="1100" dirty="0">
                <a:solidFill>
                  <a:srgbClr val="000000"/>
                </a:solidFill>
                <a:highlight>
                  <a:srgbClr val="FFFFFF"/>
                </a:highlight>
              </a:rPr>
              <a:t>map</a:t>
            </a:r>
            <a:r>
              <a:rPr lang="pt-BR" sz="1100" b="1" dirty="0">
                <a:solidFill>
                  <a:srgbClr val="000080"/>
                </a:solidFill>
                <a:highlight>
                  <a:srgbClr val="FFFFFF"/>
                </a:highlight>
              </a:rPr>
              <a:t>({</a:t>
            </a:r>
            <a:r>
              <a:rPr lang="pt-BR" sz="1100" dirty="0">
                <a:solidFill>
                  <a:srgbClr val="808080"/>
                </a:solidFill>
                <a:highlight>
                  <a:srgbClr val="FFFFFF"/>
                </a:highlight>
              </a:rPr>
              <a:t>'ham'</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'spam'</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Create feature and label vectors.</a:t>
            </a:r>
            <a:endParaRPr lang="en-US"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message</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label_num</a:t>
            </a: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r>
              <a:rPr lang="pt-BR" sz="1100" dirty="0">
                <a:solidFill>
                  <a:srgbClr val="000000"/>
                </a:solidFill>
                <a:highlight>
                  <a:srgbClr val="FFFFFF"/>
                </a:highlight>
              </a:rPr>
              <a:t>binary</a:t>
            </a:r>
            <a:r>
              <a:rPr lang="pt-BR" sz="1100" b="1" dirty="0">
                <a:solidFill>
                  <a:srgbClr val="000080"/>
                </a:solidFill>
                <a:highlight>
                  <a:srgbClr val="FFFFFF"/>
                </a:highlight>
              </a:rPr>
              <a:t>=</a:t>
            </a:r>
            <a:r>
              <a:rPr lang="pt-BR" sz="1100" b="1" dirty="0">
                <a:solidFill>
                  <a:srgbClr val="0000FF"/>
                </a:solidFill>
                <a:highlight>
                  <a:srgbClr val="FFFFFF"/>
                </a:highlight>
              </a:rPr>
              <a:t>True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a:t>
            </a:r>
            <a:endParaRPr lang="en-US" sz="1100" dirty="0">
              <a:solidFill>
                <a:srgbClr val="000000"/>
              </a:solidFill>
              <a:highlight>
                <a:srgbClr val="FFFFFF"/>
              </a:highlight>
            </a:endParaRPr>
          </a:p>
          <a:p>
            <a:r>
              <a:rPr lang="pt-BR" sz="1100" dirty="0">
                <a:solidFill>
                  <a:srgbClr val="000000"/>
                </a:solidFill>
                <a:highlight>
                  <a:srgbClr val="FFFFFF"/>
                </a:highlight>
              </a:rPr>
              <a:t>X_train_t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Instantiate a Bernoulli Naive Bayes model.</a:t>
            </a:r>
            <a:endParaRPr lang="en-US" sz="1100" dirty="0">
              <a:solidFill>
                <a:srgbClr val="000000"/>
              </a:solidFill>
              <a:highlight>
                <a:srgbClr val="FFFFFF"/>
              </a:highlight>
            </a:endParaRPr>
          </a:p>
          <a:p>
            <a:r>
              <a:rPr lang="pt-BR" sz="1100" dirty="0">
                <a:solidFill>
                  <a:srgbClr val="000000"/>
                </a:solidFill>
                <a:highlight>
                  <a:srgbClr val="FFFFFF"/>
                </a:highlight>
              </a:rPr>
              <a:t>nb </a:t>
            </a:r>
            <a:r>
              <a:rPr lang="pt-BR" sz="1100" b="1" dirty="0">
                <a:solidFill>
                  <a:srgbClr val="000080"/>
                </a:solidFill>
                <a:highlight>
                  <a:srgbClr val="FFFFFF"/>
                </a:highlight>
              </a:rPr>
              <a:t>=</a:t>
            </a:r>
            <a:r>
              <a:rPr lang="pt-BR" sz="1100" dirty="0">
                <a:solidFill>
                  <a:srgbClr val="000000"/>
                </a:solidFill>
                <a:highlight>
                  <a:srgbClr val="FFFFFF"/>
                </a:highlight>
              </a:rPr>
              <a:t> BernoulliNB</a:t>
            </a:r>
            <a:r>
              <a:rPr lang="pt-BR" sz="1100" b="1" dirty="0">
                <a:solidFill>
                  <a:srgbClr val="000080"/>
                </a:solidFill>
                <a:highlight>
                  <a:srgbClr val="FFFFFF"/>
                </a:highlight>
              </a:rPr>
              <a:t>(</a:t>
            </a:r>
            <a:r>
              <a:rPr lang="pt-BR" sz="1100" dirty="0">
                <a:solidFill>
                  <a:srgbClr val="000000"/>
                </a:solidFill>
                <a:highlight>
                  <a:srgbClr val="FFFFFF"/>
                </a:highlight>
              </a:rPr>
              <a:t>binarize</a:t>
            </a:r>
            <a:r>
              <a:rPr lang="pt-BR" sz="1100" b="1" dirty="0">
                <a:solidFill>
                  <a:srgbClr val="000080"/>
                </a:solidFill>
                <a:highlight>
                  <a:srgbClr val="FFFFFF"/>
                </a:highlight>
              </a:rPr>
              <a:t>=</a:t>
            </a:r>
            <a:r>
              <a:rPr lang="pt-BR" sz="1100" b="1" dirty="0">
                <a:solidFill>
                  <a:srgbClr val="0000FF"/>
                </a:solidFill>
                <a:highlight>
                  <a:srgbClr val="FFFFFF"/>
                </a:highlight>
              </a:rPr>
              <a:t>None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MultinomialNB model.</a:t>
            </a:r>
            <a:endParaRPr lang="pt-BR" sz="1100" dirty="0">
              <a:solidFill>
                <a:srgbClr val="000000"/>
              </a:solidFill>
              <a:highlight>
                <a:srgbClr val="FFFFFF"/>
              </a:highlight>
            </a:endParaRPr>
          </a:p>
          <a:p>
            <a:r>
              <a:rPr lang="pt-BR" sz="1100" dirty="0">
                <a:solidFill>
                  <a:srgbClr val="000000"/>
                </a:solidFill>
                <a:highlight>
                  <a:srgbClr val="FFFFFF"/>
                </a:highlight>
              </a:rPr>
              <a:t>nb</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X_train_t</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Transform document into document-term matrix.</a:t>
            </a:r>
            <a:endParaRPr lang="pt-BR" sz="1100" dirty="0">
              <a:solidFill>
                <a:srgbClr val="000000"/>
              </a:solidFill>
              <a:highlight>
                <a:srgbClr val="FFFFFF"/>
              </a:highlight>
            </a:endParaRPr>
          </a:p>
          <a:p>
            <a:r>
              <a:rPr lang="pt-BR" sz="1100" dirty="0">
                <a:solidFill>
                  <a:srgbClr val="000000"/>
                </a:solidFill>
                <a:highlight>
                  <a:srgbClr val="FFFFFF"/>
                </a:highlight>
              </a:rPr>
              <a:t>X_test_t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Perform classification on an array of test vectors </a:t>
            </a:r>
            <a:r>
              <a:rPr lang="en-US" sz="1100" dirty="0" err="1">
                <a:solidFill>
                  <a:srgbClr val="008000"/>
                </a:solidFill>
                <a:highlight>
                  <a:srgbClr val="FFFFFF"/>
                </a:highlight>
              </a:rPr>
              <a:t>X_test_t</a:t>
            </a:r>
            <a:r>
              <a:rPr lang="en-US" sz="1100" dirty="0">
                <a:solidFill>
                  <a:srgbClr val="008000"/>
                </a:solidFill>
                <a:highlight>
                  <a:srgbClr val="FFFFFF"/>
                </a:highlight>
              </a:rPr>
              <a:t>.</a:t>
            </a:r>
            <a:endParaRPr lang="en-US"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nb</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X_test_t</a:t>
            </a:r>
            <a:r>
              <a:rPr lang="pt-BR" sz="1100" b="1" dirty="0" smtClean="0">
                <a:solidFill>
                  <a:srgbClr val="000080"/>
                </a:solidFill>
                <a:highlight>
                  <a:srgbClr val="FFFFFF"/>
                </a:highlight>
              </a:rPr>
              <a:t>)</a:t>
            </a:r>
            <a:endParaRPr lang="pt-BR" sz="1100" dirty="0">
              <a:solidFill>
                <a:srgbClr val="000000"/>
              </a:solidFill>
              <a:highlight>
                <a:srgbClr val="FFFFFF"/>
              </a:highlight>
            </a:endParaRPr>
          </a:p>
        </p:txBody>
      </p:sp>
      <p:sp>
        <p:nvSpPr>
          <p:cNvPr id="6" name="Rectangle 5"/>
          <p:cNvSpPr/>
          <p:nvPr/>
        </p:nvSpPr>
        <p:spPr>
          <a:xfrm>
            <a:off x="7554372" y="6260250"/>
            <a:ext cx="4558236" cy="369332"/>
          </a:xfrm>
          <a:prstGeom prst="rect">
            <a:avLst/>
          </a:prstGeom>
        </p:spPr>
        <p:txBody>
          <a:bodyPr wrap="none">
            <a:spAutoFit/>
          </a:bodyPr>
          <a:lstStyle/>
          <a:p>
            <a:r>
              <a:rPr lang="pt-BR" dirty="0" smtClean="0">
                <a:solidFill>
                  <a:srgbClr val="0070C0"/>
                </a:solidFill>
              </a:rPr>
              <a:t>Exemplo: SPAMClassificationBernoulliNB.ipynb</a:t>
            </a:r>
            <a:endParaRPr lang="pt-BR" dirty="0">
              <a:solidFill>
                <a:srgbClr val="0070C0"/>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381" t="11215" r="10151" b="1567"/>
          <a:stretch/>
        </p:blipFill>
        <p:spPr>
          <a:xfrm>
            <a:off x="8120036" y="3356057"/>
            <a:ext cx="2912539" cy="2904193"/>
          </a:xfrm>
          <a:prstGeom prst="rect">
            <a:avLst/>
          </a:prstGeom>
        </p:spPr>
      </p:pic>
      <p:sp>
        <p:nvSpPr>
          <p:cNvPr id="8" name="TextBox 7"/>
          <p:cNvSpPr txBox="1"/>
          <p:nvPr/>
        </p:nvSpPr>
        <p:spPr>
          <a:xfrm>
            <a:off x="6731523" y="848346"/>
            <a:ext cx="5276098" cy="2554545"/>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 (HAM).</a:t>
            </a:r>
          </a:p>
          <a:p>
            <a:pPr marL="285750" indent="-285750">
              <a:buFont typeface="Arial" panose="020B0604020202020204" pitchFamily="34" charset="0"/>
              <a:buChar char="•"/>
            </a:pPr>
            <a:r>
              <a:rPr lang="pt-BR" sz="1600" dirty="0" smtClean="0"/>
              <a:t>Esse exemplo usa uma base de dados de mensagens SMS baixada do GitHub.</a:t>
            </a:r>
          </a:p>
          <a:p>
            <a:pPr marL="285750" indent="-285750">
              <a:buFont typeface="Arial" panose="020B0604020202020204" pitchFamily="34" charset="0"/>
              <a:buChar char="•"/>
            </a:pPr>
            <a:r>
              <a:rPr lang="pt-BR" sz="1600" dirty="0" smtClean="0"/>
              <a:t>Ele classifica as mensagens em 2 classes: ‘SPAM’ e ‘HAM’.</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a:t>
            </a:r>
            <a:r>
              <a:rPr lang="pt-BR" sz="1600" dirty="0" smtClean="0"/>
              <a:t>se uma palavra aparece ou não (booleano) em cada mensagem.</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9" name="TextBox 8"/>
          <p:cNvSpPr txBox="1"/>
          <p:nvPr/>
        </p:nvSpPr>
        <p:spPr>
          <a:xfrm>
            <a:off x="4160305" y="1760632"/>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10" name="Straight Arrow Connector 9"/>
          <p:cNvCxnSpPr/>
          <p:nvPr/>
        </p:nvCxnSpPr>
        <p:spPr>
          <a:xfrm flipH="1">
            <a:off x="3068948" y="1923721"/>
            <a:ext cx="1091357"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0870" y="2414657"/>
            <a:ext cx="1811870" cy="461665"/>
          </a:xfrm>
          <a:prstGeom prst="rect">
            <a:avLst/>
          </a:prstGeom>
          <a:noFill/>
        </p:spPr>
        <p:txBody>
          <a:bodyPr wrap="square" rtlCol="0">
            <a:spAutoFit/>
          </a:bodyPr>
          <a:lstStyle/>
          <a:p>
            <a:r>
              <a:rPr lang="pt-BR" sz="1200" b="1" dirty="0" smtClean="0"/>
              <a:t>Converte labels em valores discretos.</a:t>
            </a:r>
            <a:endParaRPr lang="pt-BR" sz="1200" b="1" dirty="0"/>
          </a:p>
        </p:txBody>
      </p:sp>
      <p:cxnSp>
        <p:nvCxnSpPr>
          <p:cNvPr id="13" name="Straight Arrow Connector 12"/>
          <p:cNvCxnSpPr/>
          <p:nvPr/>
        </p:nvCxnSpPr>
        <p:spPr>
          <a:xfrm flipH="1">
            <a:off x="4014788" y="2629308"/>
            <a:ext cx="456083" cy="156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67586" y="3184663"/>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17" name="Straight Arrow Connector 16"/>
          <p:cNvCxnSpPr/>
          <p:nvPr/>
        </p:nvCxnSpPr>
        <p:spPr>
          <a:xfrm flipH="1">
            <a:off x="3857625" y="3474295"/>
            <a:ext cx="809962" cy="356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47991" y="4023354"/>
            <a:ext cx="1811870" cy="646331"/>
          </a:xfrm>
          <a:prstGeom prst="rect">
            <a:avLst/>
          </a:prstGeom>
          <a:noFill/>
        </p:spPr>
        <p:txBody>
          <a:bodyPr wrap="square" rtlCol="0">
            <a:spAutoFit/>
          </a:bodyPr>
          <a:lstStyle/>
          <a:p>
            <a:r>
              <a:rPr lang="pt-BR" sz="1200" b="1" dirty="0" smtClean="0"/>
              <a:t>Cria matriz booleana indicando ou não a presença de uma palavra.</a:t>
            </a:r>
            <a:endParaRPr lang="pt-BR" sz="1200" b="1" dirty="0"/>
          </a:p>
        </p:txBody>
      </p:sp>
      <p:cxnSp>
        <p:nvCxnSpPr>
          <p:cNvPr id="20" name="Straight Arrow Connector 19"/>
          <p:cNvCxnSpPr/>
          <p:nvPr/>
        </p:nvCxnSpPr>
        <p:spPr>
          <a:xfrm flipH="1">
            <a:off x="3068948" y="4403635"/>
            <a:ext cx="2166156" cy="116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354272" y="6360758"/>
            <a:ext cx="2788676" cy="276999"/>
          </a:xfrm>
          <a:prstGeom prst="rect">
            <a:avLst/>
          </a:prstGeom>
        </p:spPr>
        <p:txBody>
          <a:bodyPr wrap="square">
            <a:spAutoFit/>
          </a:bodyPr>
          <a:lstStyle/>
          <a:p>
            <a:r>
              <a:rPr lang="pt-BR" sz="1200" b="1" dirty="0"/>
              <a:t>V</a:t>
            </a:r>
            <a:r>
              <a:rPr lang="pt-BR" sz="1200" b="1" dirty="0" smtClean="0"/>
              <a:t>alidação do classificador.</a:t>
            </a:r>
            <a:endParaRPr lang="pt-BR" sz="1200" b="1" dirty="0"/>
          </a:p>
        </p:txBody>
      </p:sp>
      <p:cxnSp>
        <p:nvCxnSpPr>
          <p:cNvPr id="23" name="Straight Arrow Connector 22"/>
          <p:cNvCxnSpPr/>
          <p:nvPr/>
        </p:nvCxnSpPr>
        <p:spPr>
          <a:xfrm flipH="1">
            <a:off x="2438400" y="5233228"/>
            <a:ext cx="1576388" cy="4270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1"/>
          </p:cNvCxnSpPr>
          <p:nvPr/>
        </p:nvCxnSpPr>
        <p:spPr>
          <a:xfrm flipH="1" flipV="1">
            <a:off x="3014656" y="6472197"/>
            <a:ext cx="1339616" cy="27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72050" y="332626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11" name="Straight Arrow Connector 10"/>
          <p:cNvCxnSpPr/>
          <p:nvPr/>
        </p:nvCxnSpPr>
        <p:spPr>
          <a:xfrm>
            <a:off x="7867969" y="3507828"/>
            <a:ext cx="1033135" cy="34165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118861" y="4710008"/>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27" name="Straight Arrow Connector 26"/>
          <p:cNvCxnSpPr/>
          <p:nvPr/>
        </p:nvCxnSpPr>
        <p:spPr>
          <a:xfrm flipH="1">
            <a:off x="10729913" y="4866002"/>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01825" y="4706214"/>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31" name="Straight Arrow Connector 30"/>
          <p:cNvCxnSpPr/>
          <p:nvPr/>
        </p:nvCxnSpPr>
        <p:spPr>
          <a:xfrm>
            <a:off x="7708611" y="5183267"/>
            <a:ext cx="1132002" cy="499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041741" y="3156922"/>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34" name="Straight Arrow Connector 33"/>
          <p:cNvCxnSpPr/>
          <p:nvPr/>
        </p:nvCxnSpPr>
        <p:spPr>
          <a:xfrm flipH="1">
            <a:off x="10741056" y="3495043"/>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927471" y="5057409"/>
            <a:ext cx="2788676" cy="276999"/>
          </a:xfrm>
          <a:prstGeom prst="rect">
            <a:avLst/>
          </a:prstGeom>
        </p:spPr>
        <p:txBody>
          <a:bodyPr wrap="square">
            <a:spAutoFit/>
          </a:bodyPr>
          <a:lstStyle/>
          <a:p>
            <a:r>
              <a:rPr lang="pt-BR" sz="1200" b="1" dirty="0" smtClean="0"/>
              <a:t>Treinamento do classificador.</a:t>
            </a:r>
            <a:endParaRPr lang="pt-BR" sz="1200" b="1" dirty="0"/>
          </a:p>
        </p:txBody>
      </p:sp>
      <p:sp>
        <p:nvSpPr>
          <p:cNvPr id="32" name="Rectangle 31"/>
          <p:cNvSpPr/>
          <p:nvPr/>
        </p:nvSpPr>
        <p:spPr>
          <a:xfrm>
            <a:off x="4700254" y="5494184"/>
            <a:ext cx="2287780" cy="646331"/>
          </a:xfrm>
          <a:prstGeom prst="rect">
            <a:avLst/>
          </a:prstGeom>
        </p:spPr>
        <p:txBody>
          <a:bodyPr wrap="square">
            <a:spAutoFit/>
          </a:bodyPr>
          <a:lstStyle/>
          <a:p>
            <a:r>
              <a:rPr lang="pt-BR" sz="1200" b="1" dirty="0" smtClean="0"/>
              <a:t>Cria matriz boolena com a presença ou não de uma palavra para a base de validação</a:t>
            </a:r>
            <a:endParaRPr lang="pt-BR" sz="1200" b="1" dirty="0"/>
          </a:p>
        </p:txBody>
      </p:sp>
      <p:cxnSp>
        <p:nvCxnSpPr>
          <p:cNvPr id="35" name="Straight Arrow Connector 34"/>
          <p:cNvCxnSpPr/>
          <p:nvPr/>
        </p:nvCxnSpPr>
        <p:spPr>
          <a:xfrm flipH="1">
            <a:off x="2895600" y="5753877"/>
            <a:ext cx="1780206" cy="4431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916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22"/>
            <a:ext cx="11214855" cy="1325563"/>
          </a:xfrm>
        </p:spPr>
        <p:txBody>
          <a:bodyPr/>
          <a:lstStyle/>
          <a:p>
            <a:r>
              <a:rPr lang="pt-BR" dirty="0" smtClean="0"/>
              <a:t>Classificadores </a:t>
            </a:r>
            <a:r>
              <a:rPr lang="pt-BR" dirty="0"/>
              <a:t>lineares com limiar </a:t>
            </a:r>
            <a:r>
              <a:rPr lang="pt-BR" dirty="0" smtClean="0"/>
              <a:t>de decisão rígido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3701" y="1600200"/>
                <a:ext cx="7925215" cy="5119913"/>
              </a:xfrm>
            </p:spPr>
            <p:txBody>
              <a:bodyPr>
                <a:normAutofit fontScale="62500" lnSpcReduction="20000"/>
              </a:bodyPr>
              <a:lstStyle/>
              <a:p>
                <a:r>
                  <a:rPr lang="pt-BR" dirty="0" smtClean="0"/>
                  <a:t>Como vocês já devem ter percebido, funções lineares podem ser utilizadas em tarefas de </a:t>
                </a:r>
                <a:r>
                  <a:rPr lang="pt-BR" b="1" i="1" dirty="0" smtClean="0"/>
                  <a:t>regressão</a:t>
                </a:r>
                <a:r>
                  <a:rPr lang="pt-BR" dirty="0" smtClean="0"/>
                  <a:t> e </a:t>
                </a:r>
                <a:r>
                  <a:rPr lang="pt-BR" b="1" i="1" dirty="0" smtClean="0"/>
                  <a:t>classificação</a:t>
                </a:r>
                <a:r>
                  <a:rPr lang="pt-BR" dirty="0" smtClean="0"/>
                  <a:t>.</a:t>
                </a:r>
              </a:p>
              <a:p>
                <a:r>
                  <a:rPr lang="pt-BR" dirty="0" smtClean="0"/>
                  <a:t>Dado um conjunto de treinamento, a tarefa do classificador é a de </a:t>
                </a:r>
                <a:r>
                  <a:rPr lang="pt-BR" b="1" i="1" dirty="0" smtClean="0"/>
                  <a:t>aprender </a:t>
                </a:r>
                <a:r>
                  <a:rPr lang="pt-BR" dirty="0" smtClean="0"/>
                  <a:t>uma </a:t>
                </a:r>
                <a:r>
                  <a:rPr lang="pt-BR" b="1" i="1" dirty="0" smtClean="0"/>
                  <a:t>função</a:t>
                </a:r>
                <a:r>
                  <a:rPr lang="pt-BR" dirty="0" smtClean="0"/>
                  <a:t> </a:t>
                </a:r>
                <a:r>
                  <a:rPr lang="pt-BR" b="1" i="1" dirty="0" smtClean="0"/>
                  <a:t>hipótese</a:t>
                </a:r>
                <a:r>
                  <a:rPr lang="pt-BR" dirty="0" smtClean="0"/>
                  <a:t> </a:t>
                </a:r>
                <a14:m>
                  <m:oMath xmlns:m="http://schemas.openxmlformats.org/officeDocument/2006/math">
                    <m:r>
                      <a:rPr lang="pt-BR" b="0" i="1" smtClean="0">
                        <a:latin typeface="Cambria Math" panose="02040503050406030204" pitchFamily="18" charset="0"/>
                      </a:rPr>
                      <m:t>h</m:t>
                    </m:r>
                  </m:oMath>
                </a14:m>
                <a:r>
                  <a:rPr lang="pt-BR" dirty="0" smtClean="0"/>
                  <a:t> que receberá um novo e desconhecido exemplo (e.g.,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smtClean="0"/>
                  <a:t>) e retornará </a:t>
                </a:r>
                <a:r>
                  <a:rPr lang="pt-BR" b="1" i="1" dirty="0" smtClean="0"/>
                  <a:t>0</a:t>
                </a:r>
                <a:r>
                  <a:rPr lang="pt-BR" dirty="0" smtClean="0"/>
                  <a:t> caso sua classe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a:t>
                </a:r>
                <a:r>
                  <a:rPr lang="pt-BR" b="1" i="1" dirty="0" smtClean="0"/>
                  <a:t>classe negativa</a:t>
                </a:r>
                <a:r>
                  <a:rPr lang="pt-BR" dirty="0" smtClean="0"/>
                  <a:t>) ou </a:t>
                </a:r>
                <a:r>
                  <a:rPr lang="pt-BR" b="1" i="1" dirty="0" smtClean="0"/>
                  <a:t>1</a:t>
                </a:r>
                <a:r>
                  <a:rPr lang="pt-BR" dirty="0" smtClean="0"/>
                  <a:t> caso ela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b="1" i="1" dirty="0" smtClean="0"/>
                  <a:t> </a:t>
                </a:r>
                <a:r>
                  <a:rPr lang="pt-BR" dirty="0" smtClean="0"/>
                  <a:t>(</a:t>
                </a:r>
                <a:r>
                  <a:rPr lang="pt-BR" b="1" i="1" dirty="0" smtClean="0"/>
                  <a:t>classe positiva</a:t>
                </a:r>
                <a:r>
                  <a:rPr lang="pt-BR" dirty="0" smtClean="0"/>
                  <a:t>).</a:t>
                </a:r>
              </a:p>
              <a:p>
                <a:r>
                  <a:rPr lang="pt-BR" dirty="0" smtClean="0"/>
                  <a:t>Uma </a:t>
                </a:r>
                <a:r>
                  <a:rPr lang="pt-BR" b="1" i="1" dirty="0" smtClean="0"/>
                  <a:t>fronteira de decisão </a:t>
                </a:r>
                <a:r>
                  <a:rPr lang="pt-BR" dirty="0" smtClean="0"/>
                  <a:t>é uma </a:t>
                </a:r>
                <a:r>
                  <a:rPr lang="pt-BR" dirty="0"/>
                  <a:t>hiperplano (1 ponto em 1D, uma reta em 2D e um plano em </a:t>
                </a:r>
                <a:r>
                  <a:rPr lang="pt-BR" dirty="0" smtClean="0"/>
                  <a:t>3D) que separa as classes.</a:t>
                </a:r>
              </a:p>
              <a:p>
                <a:r>
                  <a:rPr lang="pt-BR" dirty="0" smtClean="0"/>
                  <a:t>No exemplo da figura ao lado, a </a:t>
                </a:r>
                <a:r>
                  <a:rPr lang="pt-BR" b="1" i="1" dirty="0" smtClean="0"/>
                  <a:t>fronteira de decisão</a:t>
                </a:r>
                <a:r>
                  <a:rPr lang="pt-BR" dirty="0" smtClean="0"/>
                  <a:t> é definida por </a:t>
                </a:r>
                <a:r>
                  <a:rPr lang="pt-BR" b="1" i="1" dirty="0" smtClean="0"/>
                  <a:t>função discriminante </a:t>
                </a:r>
                <a:r>
                  <a:rPr lang="pt-BR" dirty="0" smtClean="0"/>
                  <a:t>que é uma reta.</a:t>
                </a:r>
              </a:p>
              <a:p>
                <a:r>
                  <a:rPr lang="pt-BR" dirty="0" smtClean="0"/>
                  <a:t>Uma </a:t>
                </a:r>
                <a:r>
                  <a:rPr lang="pt-BR" b="1" i="1" dirty="0" smtClean="0"/>
                  <a:t>fronteira de decisão linear </a:t>
                </a:r>
                <a:r>
                  <a:rPr lang="pt-BR" dirty="0" smtClean="0"/>
                  <a:t>é chamada de </a:t>
                </a:r>
                <a:r>
                  <a:rPr lang="pt-BR" b="1" i="1" dirty="0" smtClean="0"/>
                  <a:t>separador linear </a:t>
                </a:r>
                <a:r>
                  <a:rPr lang="pt-BR" dirty="0" smtClean="0"/>
                  <a:t>e dados que admitem tal separador são chamados de </a:t>
                </a:r>
                <a:r>
                  <a:rPr lang="pt-BR" b="1" i="1" dirty="0" smtClean="0"/>
                  <a:t>linearmente separáveis</a:t>
                </a:r>
                <a:r>
                  <a:rPr lang="pt-BR" dirty="0" smtClean="0"/>
                  <a:t>.</a:t>
                </a:r>
              </a:p>
              <a:p>
                <a:r>
                  <a:rPr lang="pt-BR" dirty="0" smtClean="0"/>
                  <a:t>Portanto, para o exemplo ao lado, podemos definir a </a:t>
                </a:r>
                <a:r>
                  <a:rPr lang="pt-BR" b="1" i="1" dirty="0" smtClean="0"/>
                  <a:t>função hipótese de classificação </a:t>
                </a:r>
                <a:r>
                  <a:rPr lang="pt-BR" dirty="0" smtClean="0"/>
                  <a:t>como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b="1" i="1" smtClean="0">
                            <a:latin typeface="Cambria Math" panose="02040503050406030204" pitchFamily="18" charset="0"/>
                          </a:rPr>
                          <m:t>𝒂</m:t>
                        </m:r>
                      </m:sub>
                    </m:sSub>
                    <m:d>
                      <m:dPr>
                        <m:ctrlPr>
                          <a:rPr lang="pt-BR"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=1</m:t>
                    </m:r>
                  </m:oMath>
                </a14:m>
                <a:r>
                  <a:rPr lang="pt-BR" dirty="0" smtClean="0"/>
                  <a:t> se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sSup>
                      <m:sSupPr>
                        <m:ctrlPr>
                          <a:rPr lang="pt-BR" i="1" smtClean="0">
                            <a:latin typeface="Cambria Math" panose="02040503050406030204" pitchFamily="18" charset="0"/>
                          </a:rPr>
                        </m:ctrlPr>
                      </m:sSupPr>
                      <m:e>
                        <m:r>
                          <a:rPr lang="pt-BR" b="1" i="1" smtClean="0">
                            <a:latin typeface="Cambria Math" panose="02040503050406030204" pitchFamily="18" charset="0"/>
                          </a:rPr>
                          <m:t>𝒙</m:t>
                        </m:r>
                      </m:e>
                      <m:sup>
                        <m:r>
                          <a:rPr lang="pt-BR" b="0" i="1" smtClean="0">
                            <a:latin typeface="Cambria Math" panose="02040503050406030204" pitchFamily="18" charset="0"/>
                          </a:rPr>
                          <m:t>𝑇</m:t>
                        </m:r>
                      </m:sup>
                    </m:sSup>
                    <m:r>
                      <a:rPr lang="pt-BR" b="1" i="1" smtClean="0">
                        <a:latin typeface="Cambria Math" panose="02040503050406030204" pitchFamily="18" charset="0"/>
                      </a:rPr>
                      <m:t>𝒂</m:t>
                    </m:r>
                    <m:r>
                      <a:rPr lang="el-G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smtClean="0"/>
                  <a:t> e 0 caso contrário.</a:t>
                </a:r>
              </a:p>
              <a:p>
                <a:r>
                  <a:rPr lang="pt-BR" dirty="0" smtClean="0"/>
                  <a:t>Alternativamente, nós podemos expressar </a:t>
                </a:r>
                <a14:m>
                  <m:oMath xmlns:m="http://schemas.openxmlformats.org/officeDocument/2006/math">
                    <m:r>
                      <a:rPr lang="pt-BR" i="1">
                        <a:latin typeface="Cambria Math" panose="02040503050406030204" pitchFamily="18" charset="0"/>
                      </a:rPr>
                      <m:t>h</m:t>
                    </m:r>
                  </m:oMath>
                </a14:m>
                <a:r>
                  <a:rPr lang="pt-BR" dirty="0" smtClean="0"/>
                  <a:t> como sendo o resultado de passar a função linear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oMath>
                </a14:m>
                <a:r>
                  <a:rPr lang="pt-BR" dirty="0" smtClean="0"/>
                  <a:t> (i.e, </a:t>
                </a:r>
                <a:r>
                  <a:rPr lang="pt-BR" b="1" i="1" dirty="0" smtClean="0"/>
                  <a:t>função discriminante</a:t>
                </a:r>
                <a:r>
                  <a:rPr lang="pt-BR" dirty="0" smtClean="0"/>
                  <a:t>) através de uma </a:t>
                </a:r>
                <a:r>
                  <a:rPr lang="pt-BR" b="1" i="1" dirty="0" smtClean="0"/>
                  <a:t>função de limiar rígido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m:t>
                        </m:r>
                      </m:e>
                    </m:d>
                  </m:oMath>
                </a14:m>
                <a:endParaRPr lang="pt-BR" b="0"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rPr>
                      <m:t>)</m:t>
                    </m:r>
                  </m:oMath>
                </a14:m>
                <a:r>
                  <a:rPr lang="pt-BR" b="0" dirty="0" smtClean="0"/>
                  <a:t>, onde </a:t>
                </a:r>
                <a14:m>
                  <m:oMath xmlns:m="http://schemas.openxmlformats.org/officeDocument/2006/math">
                    <m:r>
                      <a:rPr lang="pt-BR" i="1">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=1</m:t>
                    </m:r>
                  </m:oMath>
                </a14:m>
                <a:r>
                  <a:rPr lang="pt-BR" b="0" dirty="0" smtClean="0"/>
                  <a:t> se </a:t>
                </a:r>
                <a14:m>
                  <m:oMath xmlns:m="http://schemas.openxmlformats.org/officeDocument/2006/math">
                    <m:r>
                      <a:rPr lang="pt-BR" i="1">
                        <a:latin typeface="Cambria Math" panose="02040503050406030204" pitchFamily="18" charset="0"/>
                      </a:rPr>
                      <m:t>𝑧</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b="0" dirty="0" smtClean="0"/>
                  <a:t> e 0 caso contrário.</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3701" y="1600200"/>
                <a:ext cx="7925215" cy="5119913"/>
              </a:xfrm>
              <a:blipFill rotWithShape="0">
                <a:blip r:embed="rId3"/>
                <a:stretch>
                  <a:fillRect l="-462" t="-2026" r="-1077"/>
                </a:stretch>
              </a:blipFill>
            </p:spPr>
            <p:txBody>
              <a:bodyPr/>
              <a:lstStyle/>
              <a:p>
                <a:r>
                  <a:rPr lang="pt-BR">
                    <a:noFill/>
                  </a:rPr>
                  <a:t> </a:t>
                </a:r>
              </a:p>
            </p:txBody>
          </p:sp>
        </mc:Fallback>
      </mc:AlternateContent>
      <p:grpSp>
        <p:nvGrpSpPr>
          <p:cNvPr id="325" name="Group 324"/>
          <p:cNvGrpSpPr/>
          <p:nvPr/>
        </p:nvGrpSpPr>
        <p:grpSpPr>
          <a:xfrm>
            <a:off x="8763755" y="2675878"/>
            <a:ext cx="3289300" cy="2966329"/>
            <a:chOff x="7391400" y="1415171"/>
            <a:chExt cx="3289300" cy="2966329"/>
          </a:xfrm>
        </p:grpSpPr>
        <p:pic>
          <p:nvPicPr>
            <p:cNvPr id="9" name="Picture 8"/>
            <p:cNvPicPr>
              <a:picLocks noChangeAspect="1"/>
            </p:cNvPicPr>
            <p:nvPr/>
          </p:nvPicPr>
          <p:blipFill rotWithShape="1">
            <a:blip r:embed="rId4"/>
            <a:srcRect l="4242" t="5371" r="8525" b="1204"/>
            <a:stretch/>
          </p:blipFill>
          <p:spPr>
            <a:xfrm>
              <a:off x="7391400" y="1415171"/>
              <a:ext cx="3289300" cy="2966329"/>
            </a:xfrm>
            <a:prstGeom prst="rect">
              <a:avLst/>
            </a:prstGeom>
          </p:spPr>
        </p:pic>
        <p:cxnSp>
          <p:nvCxnSpPr>
            <p:cNvPr id="6" name="Straight Connector 5"/>
            <p:cNvCxnSpPr/>
            <p:nvPr/>
          </p:nvCxnSpPr>
          <p:spPr>
            <a:xfrm flipV="1">
              <a:off x="7986117" y="1483242"/>
              <a:ext cx="1703388" cy="2582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21" name="Curved Connector 320"/>
          <p:cNvCxnSpPr>
            <a:endCxn id="322" idx="3"/>
          </p:cNvCxnSpPr>
          <p:nvPr/>
        </p:nvCxnSpPr>
        <p:spPr>
          <a:xfrm rot="5400000" flipH="1" flipV="1">
            <a:off x="10470295" y="2604730"/>
            <a:ext cx="785346" cy="16462"/>
          </a:xfrm>
          <a:prstGeom prst="curvedConnector4">
            <a:avLst>
              <a:gd name="adj1" fmla="val 36283"/>
              <a:gd name="adj2" fmla="val 1488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9358472" y="2004844"/>
            <a:ext cx="1512727" cy="430887"/>
          </a:xfrm>
          <a:prstGeom prst="rect">
            <a:avLst/>
          </a:prstGeom>
          <a:noFill/>
        </p:spPr>
        <p:txBody>
          <a:bodyPr wrap="square" rtlCol="0">
            <a:spAutoFit/>
          </a:bodyPr>
          <a:lstStyle/>
          <a:p>
            <a:pPr algn="ctr"/>
            <a:r>
              <a:rPr lang="pt-BR" sz="1100" dirty="0" smtClean="0"/>
              <a:t>Frontreira de decisão, onde </a:t>
            </a:r>
            <a:r>
              <a:rPr lang="pt-BR" sz="1100" i="1" dirty="0" smtClean="0"/>
              <a:t>g</a:t>
            </a:r>
            <a:r>
              <a:rPr lang="pt-BR" sz="1100" dirty="0" smtClean="0"/>
              <a:t>(</a:t>
            </a:r>
            <a:r>
              <a:rPr lang="pt-BR" sz="1100" b="1" i="1" dirty="0" smtClean="0"/>
              <a:t>x</a:t>
            </a:r>
            <a:r>
              <a:rPr lang="pt-BR" sz="1100" dirty="0" smtClean="0"/>
              <a:t>) = 0</a:t>
            </a:r>
            <a:endParaRPr lang="pt-BR" sz="1100" dirty="0"/>
          </a:p>
        </p:txBody>
      </p:sp>
    </p:spTree>
    <p:extLst>
      <p:ext uri="{BB962C8B-B14F-4D97-AF65-F5344CB8AC3E}">
        <p14:creationId xmlns:p14="http://schemas.microsoft.com/office/powerpoint/2010/main" val="8155543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939925"/>
                <a:ext cx="8204200" cy="4778376"/>
              </a:xfrm>
            </p:spPr>
            <p:txBody>
              <a:bodyPr>
                <a:normAutofit fontScale="85000" lnSpcReduction="10000"/>
              </a:bodyPr>
              <a:lstStyle/>
              <a:p>
                <a:r>
                  <a:rPr lang="pt-BR" dirty="0" smtClean="0"/>
                  <a:t>A </a:t>
                </a:r>
                <a:r>
                  <a:rPr lang="pt-BR" b="1" dirty="0" smtClean="0"/>
                  <a:t>função de limiar rígido </a:t>
                </a:r>
                <a:r>
                  <a:rPr lang="pt-BR" dirty="0" smtClean="0"/>
                  <a:t>é mostrada na figura ao lado.</a:t>
                </a:r>
              </a:p>
              <a:p>
                <a:r>
                  <a:rPr lang="pt-BR" dirty="0" smtClean="0"/>
                  <a:t>Agora que a </a:t>
                </a:r>
                <a:r>
                  <a:rPr lang="pt-BR" b="1" i="1" dirty="0" smtClean="0"/>
                  <a:t>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b="1" i="1" dirty="0" smtClean="0"/>
                  <a:t> </a:t>
                </a:r>
                <a:r>
                  <a:rPr lang="pt-BR" dirty="0" smtClean="0"/>
                  <a:t>tem uma forma matemática bem definida, nós podemos pensar em como escolher os pesos </a:t>
                </a:r>
                <a14:m>
                  <m:oMath xmlns:m="http://schemas.openxmlformats.org/officeDocument/2006/math">
                    <m:r>
                      <a:rPr lang="pt-BR" b="1" i="1" smtClean="0">
                        <a:latin typeface="Cambria Math" panose="02040503050406030204" pitchFamily="18" charset="0"/>
                      </a:rPr>
                      <m:t>𝒂</m:t>
                    </m:r>
                  </m:oMath>
                </a14:m>
                <a:r>
                  <a:rPr lang="pt-BR" b="1" i="1" dirty="0" smtClean="0"/>
                  <a:t> </a:t>
                </a:r>
                <a:r>
                  <a:rPr lang="pt-BR" dirty="0" smtClean="0"/>
                  <a:t>que minimizem o erro de classificação.</a:t>
                </a:r>
              </a:p>
              <a:p>
                <a:r>
                  <a:rPr lang="pt-BR" dirty="0" smtClean="0"/>
                  <a:t>No caso da </a:t>
                </a:r>
                <a:r>
                  <a:rPr lang="pt-BR" b="1" i="1" dirty="0" smtClean="0"/>
                  <a:t>regressão linear</a:t>
                </a:r>
                <a:r>
                  <a:rPr lang="pt-BR" dirty="0" smtClean="0"/>
                  <a:t>, nós fizemos isso de duas maneiras: (i) de forma fechada (através da </a:t>
                </a:r>
                <a:r>
                  <a:rPr lang="pt-BR" b="1" i="1" dirty="0" smtClean="0"/>
                  <a:t>equação normal</a:t>
                </a:r>
                <a:r>
                  <a:rPr lang="pt-BR" dirty="0" smtClean="0"/>
                  <a:t>) fazendo o gradiente igual a zero e resolvendo a equação para os pesos; (ii) e através do </a:t>
                </a:r>
                <a:r>
                  <a:rPr lang="pt-BR" b="1" i="1" dirty="0" smtClean="0"/>
                  <a:t>gradiente descendente</a:t>
                </a:r>
                <a:r>
                  <a:rPr lang="pt-BR" dirty="0" smtClean="0"/>
                  <a:t>.</a:t>
                </a:r>
              </a:p>
              <a:p>
                <a:r>
                  <a:rPr lang="pt-BR" dirty="0" smtClean="0"/>
                  <a:t>Entretanto, com a </a:t>
                </a:r>
                <a:r>
                  <a:rPr lang="pt-BR" b="1" i="1" dirty="0" smtClean="0"/>
                  <a:t>função de limiar rígido </a:t>
                </a:r>
                <a:r>
                  <a:rPr lang="pt-BR" dirty="0" smtClean="0"/>
                  <a:t>que escolhemos e mostrada na figura, nenhuma das duas abordagens é possível devido ao fato do </a:t>
                </a:r>
                <a:r>
                  <a:rPr lang="pt-BR" b="1" i="1" dirty="0" smtClean="0"/>
                  <a:t>gradiente</a:t>
                </a:r>
                <a:r>
                  <a:rPr lang="pt-BR" dirty="0" smtClean="0"/>
                  <a:t> ser zero em todos os pontos do espaço de pesos exceto nos pontos onde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ea typeface="Cambria Math" panose="02040503050406030204" pitchFamily="18" charset="0"/>
                      </a:rPr>
                      <m:t>=0</m:t>
                    </m:r>
                  </m:oMath>
                </a14:m>
                <a:r>
                  <a:rPr lang="pt-BR" dirty="0" smtClean="0"/>
                  <a:t>, e mesmo assim, o </a:t>
                </a:r>
                <a:r>
                  <a:rPr lang="pt-BR" b="1" i="1" dirty="0" smtClean="0"/>
                  <a:t>gradiente</a:t>
                </a:r>
                <a:r>
                  <a:rPr lang="pt-BR" dirty="0" smtClean="0"/>
                  <a:t> é indeterminado nesses pontos.</a:t>
                </a:r>
              </a:p>
              <a:p>
                <a:r>
                  <a:rPr lang="pt-BR" b="1" dirty="0" smtClean="0">
                    <a:solidFill>
                      <a:srgbClr val="FF0000"/>
                    </a:solidFill>
                  </a:rPr>
                  <a:t>Portanto, o que podemos fazer?</a:t>
                </a:r>
                <a:endParaRPr lang="pt-BR"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939925"/>
                <a:ext cx="8204200" cy="4778376"/>
              </a:xfrm>
              <a:blipFill rotWithShape="0">
                <a:blip r:embed="rId3"/>
                <a:stretch>
                  <a:fillRect l="-1041" t="-2423" b="-127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3046" t="5896" r="8832"/>
          <a:stretch/>
        </p:blipFill>
        <p:spPr>
          <a:xfrm>
            <a:off x="8931192" y="2424035"/>
            <a:ext cx="3072122" cy="2851227"/>
          </a:xfrm>
          <a:prstGeom prst="rect">
            <a:avLst/>
          </a:prstGeom>
        </p:spPr>
      </p:pic>
      <p:sp>
        <p:nvSpPr>
          <p:cNvPr id="6" name="Rectangle 5"/>
          <p:cNvSpPr/>
          <p:nvPr/>
        </p:nvSpPr>
        <p:spPr>
          <a:xfrm>
            <a:off x="9779867" y="1690688"/>
            <a:ext cx="2363147" cy="369332"/>
          </a:xfrm>
          <a:prstGeom prst="rect">
            <a:avLst/>
          </a:prstGeom>
        </p:spPr>
        <p:txBody>
          <a:bodyPr wrap="none">
            <a:spAutoFit/>
          </a:bodyPr>
          <a:lstStyle/>
          <a:p>
            <a:r>
              <a:rPr lang="pt-BR" dirty="0"/>
              <a:t>limiar de decisão rígido</a:t>
            </a:r>
          </a:p>
        </p:txBody>
      </p:sp>
      <p:cxnSp>
        <p:nvCxnSpPr>
          <p:cNvPr id="13" name="Straight Arrow Connector 12"/>
          <p:cNvCxnSpPr>
            <a:endCxn id="6" idx="2"/>
          </p:cNvCxnSpPr>
          <p:nvPr/>
        </p:nvCxnSpPr>
        <p:spPr>
          <a:xfrm flipV="1">
            <a:off x="10687957" y="2060020"/>
            <a:ext cx="273484" cy="726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3286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793539"/>
              </a:xfrm>
            </p:spPr>
            <p:txBody>
              <a:bodyPr>
                <a:normAutofit fontScale="92500"/>
              </a:bodyPr>
              <a:lstStyle/>
              <a:p>
                <a:r>
                  <a:rPr lang="pt-BR" dirty="0" smtClean="0"/>
                  <a:t>Uma possível abordagem para o problema quando utilizamos um limiar de decisão rígido é utilizar uma </a:t>
                </a:r>
                <a:r>
                  <a:rPr lang="pt-BR" b="1" i="1" dirty="0" smtClean="0"/>
                  <a:t>regra intuitiva </a:t>
                </a:r>
                <a:r>
                  <a:rPr lang="pt-BR" dirty="0" smtClean="0"/>
                  <a:t>de atualização dos pesos que converge para uma solução </a:t>
                </a:r>
                <a:r>
                  <a:rPr lang="pt-BR" b="1" i="1" dirty="0" smtClean="0"/>
                  <a:t>dado que os dados sejam linearmente separáveis</a:t>
                </a:r>
                <a:r>
                  <a:rPr lang="pt-BR" dirty="0" smtClean="0"/>
                  <a:t>.</a:t>
                </a:r>
              </a:p>
              <a:p>
                <a:r>
                  <a:rPr lang="pt-BR" dirty="0" smtClean="0"/>
                  <a:t>A atualização dos pesos é dada pela seguinte equação</a:t>
                </a:r>
                <a:endParaRPr lang="pt-BR" dirty="0"/>
              </a:p>
              <a:p>
                <a:pPr marL="0" indent="0" algn="ctr">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1" i="1">
                          <a:latin typeface="Cambria Math" panose="02040503050406030204" pitchFamily="18" charset="0"/>
                        </a:rPr>
                        <m:t>𝒙</m:t>
                      </m:r>
                      <m:r>
                        <a:rPr lang="pt-BR" b="0" i="0" smtClean="0">
                          <a:latin typeface="Cambria Math" panose="02040503050406030204" pitchFamily="18" charset="0"/>
                        </a:rPr>
                        <m:t>,</m:t>
                      </m:r>
                    </m:oMath>
                  </m:oMathPara>
                </a14:m>
                <a:endParaRPr lang="pt-BR" dirty="0" smtClean="0"/>
              </a:p>
              <a:p>
                <a:pPr marL="0" indent="0">
                  <a:buNone/>
                </a:pPr>
                <a:r>
                  <a:rPr lang="pt-BR" dirty="0"/>
                  <a:t>a</a:t>
                </a:r>
                <a:r>
                  <a:rPr lang="pt-BR" dirty="0" smtClean="0"/>
                  <a:t> qual é essencialmente idêntica à regra de atualização para a regressão linear.</a:t>
                </a:r>
              </a:p>
              <a:p>
                <a:r>
                  <a:rPr lang="pt-BR" dirty="0" smtClean="0"/>
                  <a:t>Esta regra é chamada de </a:t>
                </a:r>
                <a:r>
                  <a:rPr lang="pt-BR" b="1" i="1" dirty="0" smtClean="0"/>
                  <a:t>regra de aprendizagem do perceptron</a:t>
                </a:r>
                <a:r>
                  <a:rPr lang="pt-BR" dirty="0" smtClean="0"/>
                  <a:t>, por razões que discutiremos em breve.</a:t>
                </a:r>
              </a:p>
              <a:p>
                <a:r>
                  <a:rPr lang="pt-BR" dirty="0" smtClean="0"/>
                  <a:t>Como estamos considerando classificações com valores de saída 0 ou 1, o comportamento da regra de atualização será diferente do comportamento para  a regressão linear, como veremos a seguir.</a:t>
                </a: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793539"/>
              </a:xfrm>
              <a:blipFill rotWithShape="0">
                <a:blip r:embed="rId2"/>
                <a:stretch>
                  <a:fillRect l="-993" t="-1906" r="-166"/>
                </a:stretch>
              </a:blipFill>
            </p:spPr>
            <p:txBody>
              <a:bodyPr/>
              <a:lstStyle/>
              <a:p>
                <a:r>
                  <a:rPr lang="pt-BR">
                    <a:noFill/>
                  </a:rPr>
                  <a:t> </a:t>
                </a:r>
              </a:p>
            </p:txBody>
          </p:sp>
        </mc:Fallback>
      </mc:AlternateContent>
    </p:spTree>
    <p:extLst>
      <p:ext uri="{BB962C8B-B14F-4D97-AF65-F5344CB8AC3E}">
        <p14:creationId xmlns:p14="http://schemas.microsoft.com/office/powerpoint/2010/main" val="1923602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decisão rígida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680511" cy="5032375"/>
              </a:xfrm>
            </p:spPr>
            <p:txBody>
              <a:bodyPr>
                <a:normAutofit/>
              </a:bodyPr>
              <a:lstStyle/>
              <a:p>
                <a:r>
                  <a:rPr lang="pt-BR" dirty="0" smtClean="0"/>
                  <a:t>Ambos, o valor desejado,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 e a saída da 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assumem os valores 0 ou 1, portanto, existem 3 possibilidades:</a:t>
                </a:r>
              </a:p>
              <a:p>
                <a:pPr lvl="1">
                  <a:buFont typeface="Wingdings" panose="05000000000000000000" pitchFamily="2" charset="2"/>
                  <a:buChar char="§"/>
                </a:pPr>
                <a:r>
                  <a:rPr lang="pt-BR" dirty="0"/>
                  <a:t> Se a saída estiver correta, i.e.,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então os pesos não são atualizados.</a:t>
                </a:r>
              </a:p>
              <a:p>
                <a:pPr lvl="1">
                  <a:buFont typeface="Wingdings" panose="05000000000000000000" pitchFamily="2" charset="2"/>
                  <a:buChar char="§"/>
                </a:pPr>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=1</m:t>
                    </m:r>
                  </m:oMath>
                </a14:m>
                <a:r>
                  <a:rPr lang="pt-BR" dirty="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a:latin typeface="Cambria Math" panose="02040503050406030204" pitchFamily="18" charset="0"/>
                      </a:rPr>
                      <m:t>0</m:t>
                    </m:r>
                  </m:oMath>
                </a14:m>
                <a:r>
                  <a:rPr lang="pt-BR" dirty="0"/>
                  <a:t>, então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𝑘</m:t>
                        </m:r>
                      </m:sub>
                    </m:sSub>
                  </m:oMath>
                </a14:m>
                <a:r>
                  <a:rPr lang="pt-BR" dirty="0"/>
                  <a:t> tem seu valor </a:t>
                </a:r>
                <a:r>
                  <a:rPr lang="pt-BR" b="1" i="1" dirty="0"/>
                  <a:t>aumentado</a:t>
                </a:r>
                <a:r>
                  <a:rPr lang="pt-BR" dirty="0"/>
                  <a:t> 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positivo e </a:t>
                </a:r>
                <a:r>
                  <a:rPr lang="pt-BR" b="1" i="1" dirty="0" smtClean="0"/>
                  <a:t>diminuído</a:t>
                </a:r>
                <a:r>
                  <a:rPr lang="pt-BR" dirty="0" smtClean="0"/>
                  <a:t> </a:t>
                </a:r>
                <a:r>
                  <a:rPr lang="pt-BR" dirty="0"/>
                  <a:t>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negativo. </a:t>
                </a:r>
                <a:endParaRPr lang="pt-BR" dirty="0" smtClean="0"/>
              </a:p>
              <a:p>
                <a:pPr lvl="2">
                  <a:buFont typeface="Courier New" panose="02070309020205020404" pitchFamily="49" charset="0"/>
                  <a:buChar char="o"/>
                </a:pPr>
                <a:r>
                  <a:rPr lang="pt-BR" dirty="0" smtClean="0"/>
                  <a:t>Isso </a:t>
                </a:r>
                <a:r>
                  <a:rPr lang="pt-BR" dirty="0"/>
                  <a:t>faz sentido pois nós queremos aumentar o valor do produto escalar </a:t>
                </a:r>
                <a14:m>
                  <m:oMath xmlns:m="http://schemas.openxmlformats.org/officeDocument/2006/math">
                    <m:sSup>
                      <m:sSupPr>
                        <m:ctrlPr>
                          <a:rPr lang="pt-BR" b="1" i="1">
                            <a:latin typeface="Cambria Math" panose="02040503050406030204" pitchFamily="18" charset="0"/>
                          </a:rPr>
                        </m:ctrlPr>
                      </m:sSupPr>
                      <m:e>
                        <m:r>
                          <a:rPr lang="pt-BR" b="1" i="1" smtClean="0">
                            <a:latin typeface="Cambria Math" panose="02040503050406030204" pitchFamily="18" charset="0"/>
                          </a:rPr>
                          <m:t>𝒙</m:t>
                        </m:r>
                      </m:e>
                      <m:sup>
                        <m:r>
                          <a:rPr lang="pt-BR" b="1" i="1">
                            <a:latin typeface="Cambria Math" panose="02040503050406030204" pitchFamily="18" charset="0"/>
                          </a:rPr>
                          <m:t>𝑻</m:t>
                        </m:r>
                      </m:sup>
                    </m:sSup>
                    <m:r>
                      <a:rPr lang="pt-BR" b="1" i="1" smtClean="0">
                        <a:latin typeface="Cambria Math" panose="02040503050406030204" pitchFamily="18" charset="0"/>
                      </a:rPr>
                      <m:t>𝒂</m:t>
                    </m:r>
                  </m:oMath>
                </a14:m>
                <a:r>
                  <a:rPr lang="pt-BR" dirty="0"/>
                  <a:t> 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tenha como saída o valor 1.</a:t>
                </a:r>
              </a:p>
              <a:p>
                <a:pPr lvl="1">
                  <a:buFont typeface="Wingdings" panose="05000000000000000000" pitchFamily="2" charset="2"/>
                  <a:buChar char="§"/>
                </a:pPr>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=0</m:t>
                    </m:r>
                  </m:oMath>
                </a14:m>
                <a:r>
                  <a:rPr lang="pt-BR" dirty="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a:latin typeface="Cambria Math" panose="02040503050406030204" pitchFamily="18" charset="0"/>
                      </a:rPr>
                      <m:t>1</m:t>
                    </m:r>
                  </m:oMath>
                </a14:m>
                <a:r>
                  <a:rPr lang="pt-BR" dirty="0"/>
                  <a:t>, então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𝑘</m:t>
                        </m:r>
                      </m:sub>
                    </m:sSub>
                  </m:oMath>
                </a14:m>
                <a:r>
                  <a:rPr lang="pt-BR" dirty="0"/>
                  <a:t> tem seu valor </a:t>
                </a:r>
                <a:r>
                  <a:rPr lang="pt-BR" b="1" i="1" dirty="0"/>
                  <a:t>diminuido </a:t>
                </a:r>
                <a:r>
                  <a:rPr lang="pt-BR" dirty="0"/>
                  <a:t>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positivo e </a:t>
                </a:r>
                <a:r>
                  <a:rPr lang="pt-BR" b="1" i="1" dirty="0"/>
                  <a:t>aumentado</a:t>
                </a:r>
                <a:r>
                  <a:rPr lang="pt-BR" dirty="0"/>
                  <a:t> 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negativo. </a:t>
                </a:r>
                <a:endParaRPr lang="pt-BR" dirty="0" smtClean="0"/>
              </a:p>
              <a:p>
                <a:pPr lvl="2">
                  <a:buFont typeface="Courier New" panose="02070309020205020404" pitchFamily="49" charset="0"/>
                  <a:buChar char="o"/>
                </a:pPr>
                <a:r>
                  <a:rPr lang="pt-BR" dirty="0" smtClean="0"/>
                  <a:t>Isso </a:t>
                </a:r>
                <a:r>
                  <a:rPr lang="pt-BR" dirty="0"/>
                  <a:t>faz sentido pois nós queremos diminuir o valor do produto escalar </a:t>
                </a:r>
                <a14:m>
                  <m:oMath xmlns:m="http://schemas.openxmlformats.org/officeDocument/2006/math">
                    <m:sSup>
                      <m:sSupPr>
                        <m:ctrlPr>
                          <a:rPr lang="pt-BR" b="1" i="1">
                            <a:latin typeface="Cambria Math" panose="02040503050406030204" pitchFamily="18" charset="0"/>
                          </a:rPr>
                        </m:ctrlPr>
                      </m:sSupPr>
                      <m:e>
                        <m:r>
                          <a:rPr lang="pt-BR" b="1" i="1" smtClean="0">
                            <a:latin typeface="Cambria Math" panose="02040503050406030204" pitchFamily="18" charset="0"/>
                          </a:rPr>
                          <m:t>𝒙</m:t>
                        </m:r>
                      </m:e>
                      <m:sup>
                        <m:r>
                          <a:rPr lang="pt-BR" b="1" i="1">
                            <a:latin typeface="Cambria Math" panose="02040503050406030204" pitchFamily="18" charset="0"/>
                          </a:rPr>
                          <m:t>𝑻</m:t>
                        </m:r>
                      </m:sup>
                    </m:sSup>
                    <m:r>
                      <a:rPr lang="pt-BR" b="1" i="1" smtClean="0">
                        <a:latin typeface="Cambria Math" panose="02040503050406030204" pitchFamily="18" charset="0"/>
                      </a:rPr>
                      <m:t>𝒂</m:t>
                    </m:r>
                  </m:oMath>
                </a14:m>
                <a:r>
                  <a:rPr lang="pt-BR" dirty="0" smtClean="0"/>
                  <a:t> </a:t>
                </a:r>
                <a:r>
                  <a:rPr lang="pt-BR" dirty="0"/>
                  <a:t>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tenha como saída o valor 0</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680511" cy="5032375"/>
              </a:xfrm>
              <a:blipFill rotWithShape="0">
                <a:blip r:embed="rId2"/>
                <a:stretch>
                  <a:fillRect l="-970" t="-1937" r="-228"/>
                </a:stretch>
              </a:blipFill>
            </p:spPr>
            <p:txBody>
              <a:bodyPr/>
              <a:lstStyle/>
              <a:p>
                <a:r>
                  <a:rPr lang="pt-BR">
                    <a:noFill/>
                  </a:rPr>
                  <a:t> </a:t>
                </a:r>
              </a:p>
            </p:txBody>
          </p:sp>
        </mc:Fallback>
      </mc:AlternateContent>
    </p:spTree>
    <p:extLst>
      <p:ext uri="{BB962C8B-B14F-4D97-AF65-F5344CB8AC3E}">
        <p14:creationId xmlns:p14="http://schemas.microsoft.com/office/powerpoint/2010/main" val="2253379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decisão rígida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62648" cy="4875426"/>
              </a:xfrm>
            </p:spPr>
            <p:txBody>
              <a:bodyPr>
                <a:normAutofit fontScale="92500"/>
              </a:bodyPr>
              <a:lstStyle/>
              <a:p>
                <a:r>
                  <a:rPr lang="pt-BR" dirty="0"/>
                  <a:t>Normalmente, essa regra de aprendizagem é aplicada a um exemplo por vez, escolhendo exemplos aleatóriamente, assim como fizemos com o gradiente descendente estocástico.</a:t>
                </a:r>
              </a:p>
              <a:p>
                <a:r>
                  <a:rPr lang="pt-BR" dirty="0"/>
                  <a:t>A </a:t>
                </a:r>
                <a:r>
                  <a:rPr lang="pt-BR" b="1" i="1" dirty="0"/>
                  <a:t>regra de aprendizagem do perceptron </a:t>
                </a:r>
                <a:r>
                  <a:rPr lang="pt-BR" dirty="0"/>
                  <a:t>converge para um separador linear perfeito quando os dados são linearmente separáveis, porém, na prática essa situação não é muito comum.</a:t>
                </a:r>
              </a:p>
              <a:p>
                <a:r>
                  <a:rPr lang="pt-BR" dirty="0"/>
                  <a:t>Nesse caso, a </a:t>
                </a:r>
                <a:r>
                  <a:rPr lang="pt-BR" b="1" i="1" dirty="0"/>
                  <a:t>regra de aprendizagem do perceptron </a:t>
                </a:r>
                <a:r>
                  <a:rPr lang="pt-BR" dirty="0"/>
                  <a:t>falha em convergir para uma solução perfeita. </a:t>
                </a:r>
                <a:endParaRPr lang="pt-BR" dirty="0" smtClean="0"/>
              </a:p>
              <a:p>
                <a:r>
                  <a:rPr lang="pt-BR" dirty="0" smtClean="0"/>
                  <a:t>Em </a:t>
                </a:r>
                <a:r>
                  <a:rPr lang="pt-BR" dirty="0"/>
                  <a:t>geral, essa regra não converge para uma solução estável para valores fixos do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mas se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decresce de acordo com as iterações, então a regra tem uma chance de convergir para uma solução de erro mínimo quando os exemplos são apresentados de forma aleatória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62648" cy="4875426"/>
              </a:xfrm>
              <a:blipFill rotWithShape="0">
                <a:blip r:embed="rId2"/>
                <a:stretch>
                  <a:fillRect l="-882" t="-1875" b="-750"/>
                </a:stretch>
              </a:blipFill>
            </p:spPr>
            <p:txBody>
              <a:bodyPr/>
              <a:lstStyle/>
              <a:p>
                <a:r>
                  <a:rPr lang="pt-BR">
                    <a:noFill/>
                  </a:rPr>
                  <a:t> </a:t>
                </a:r>
              </a:p>
            </p:txBody>
          </p:sp>
        </mc:Fallback>
      </mc:AlternateContent>
    </p:spTree>
    <p:extLst>
      <p:ext uri="{BB962C8B-B14F-4D97-AF65-F5344CB8AC3E}">
        <p14:creationId xmlns:p14="http://schemas.microsoft.com/office/powerpoint/2010/main" val="2468208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72274"/>
            <a:ext cx="10515600" cy="814683"/>
          </a:xfrm>
        </p:spPr>
        <p:txBody>
          <a:bodyPr/>
          <a:lstStyle/>
          <a:p>
            <a:r>
              <a:rPr lang="pt-BR" dirty="0" smtClean="0"/>
              <a:t>Classificação linear com 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87857"/>
                <a:ext cx="8458201" cy="5070144"/>
              </a:xfrm>
            </p:spPr>
            <p:txBody>
              <a:bodyPr>
                <a:normAutofit fontScale="92500" lnSpcReduction="10000"/>
              </a:bodyPr>
              <a:lstStyle/>
              <a:p>
                <a:pPr algn="just"/>
                <a:r>
                  <a:rPr lang="pt-BR" dirty="0" smtClean="0"/>
                  <a:t>Outra </a:t>
                </a:r>
                <a:r>
                  <a:rPr lang="pt-BR" dirty="0"/>
                  <a:t>possível </a:t>
                </a:r>
                <a:r>
                  <a:rPr lang="pt-BR" dirty="0" smtClean="0"/>
                  <a:t>abordagem é mostrada a seguir.</a:t>
                </a:r>
                <a:endParaRPr lang="pt-BR" dirty="0"/>
              </a:p>
              <a:p>
                <a:pPr algn="just"/>
                <a:r>
                  <a:rPr lang="pt-BR" dirty="0" smtClean="0"/>
                  <a:t>Além do fato de que a </a:t>
                </a:r>
                <a:r>
                  <a:rPr lang="pt-BR" b="1" dirty="0" smtClean="0"/>
                  <a:t>função</a:t>
                </a:r>
                <a:r>
                  <a:rPr lang="pt-BR" dirty="0" smtClean="0"/>
                  <a:t> </a:t>
                </a:r>
                <a:r>
                  <a:rPr lang="pt-BR" b="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ser </a:t>
                </a:r>
                <a:r>
                  <a:rPr lang="pt-BR" b="1" i="1" dirty="0" smtClean="0"/>
                  <a:t>diferenciável</a:t>
                </a:r>
                <a:r>
                  <a:rPr lang="pt-BR" dirty="0" smtClean="0"/>
                  <a:t> e ser de fato, uma função </a:t>
                </a:r>
                <a:r>
                  <a:rPr lang="pt-BR" b="1" i="1" dirty="0" smtClean="0"/>
                  <a:t>descontínua</a:t>
                </a:r>
                <a:r>
                  <a:rPr lang="pt-BR" dirty="0" smtClean="0"/>
                  <a:t>, nós percebemos que com a </a:t>
                </a:r>
                <a:r>
                  <a:rPr lang="pt-BR" b="1" i="1" dirty="0" smtClean="0"/>
                  <a:t>função </a:t>
                </a:r>
                <a:r>
                  <a:rPr lang="pt-BR" b="1" i="1" dirty="0"/>
                  <a:t>de limiar </a:t>
                </a:r>
                <a:r>
                  <a:rPr lang="pt-BR" b="1" i="1" dirty="0" smtClean="0"/>
                  <a:t>rígida </a:t>
                </a:r>
                <a:r>
                  <a:rPr lang="pt-BR" dirty="0" smtClean="0"/>
                  <a:t>o </a:t>
                </a:r>
                <a:r>
                  <a:rPr lang="pt-BR" b="1" i="1" dirty="0"/>
                  <a:t>classificador</a:t>
                </a:r>
                <a:r>
                  <a:rPr lang="pt-BR" dirty="0"/>
                  <a:t> sempre </a:t>
                </a:r>
                <a:r>
                  <a:rPr lang="pt-BR" dirty="0" smtClean="0"/>
                  <a:t>faz uma </a:t>
                </a:r>
                <a:r>
                  <a:rPr lang="pt-BR" b="1" i="1" dirty="0"/>
                  <a:t>previsão</a:t>
                </a:r>
                <a:r>
                  <a:rPr lang="pt-BR" dirty="0"/>
                  <a:t> completamente confiante da classe (i.e., 0 ou 1), mesmo para exemplos muito próximos </a:t>
                </a:r>
                <a:r>
                  <a:rPr lang="pt-BR" dirty="0" smtClean="0"/>
                  <a:t>da </a:t>
                </a:r>
                <a:r>
                  <a:rPr lang="pt-BR" b="1" i="1" dirty="0" smtClean="0"/>
                  <a:t>fronteira de decisão</a:t>
                </a:r>
                <a:r>
                  <a:rPr lang="pt-BR" dirty="0" smtClean="0"/>
                  <a:t>. </a:t>
                </a:r>
              </a:p>
              <a:p>
                <a:pPr algn="just"/>
                <a:r>
                  <a:rPr lang="pt-BR" dirty="0" smtClean="0"/>
                  <a:t>Em </a:t>
                </a:r>
                <a:r>
                  <a:rPr lang="pt-BR" dirty="0"/>
                  <a:t>muitas situações, </a:t>
                </a:r>
                <a:r>
                  <a:rPr lang="pt-BR" dirty="0" smtClean="0"/>
                  <a:t>nós precisamos de </a:t>
                </a:r>
                <a:r>
                  <a:rPr lang="pt-BR" dirty="0"/>
                  <a:t>previsões mais </a:t>
                </a:r>
                <a:r>
                  <a:rPr lang="pt-BR" dirty="0" smtClean="0"/>
                  <a:t>graduadas, que </a:t>
                </a:r>
                <a:r>
                  <a:rPr lang="pt-BR" dirty="0"/>
                  <a:t>indiquem incertezas quanto à classificação.</a:t>
                </a:r>
              </a:p>
              <a:p>
                <a:pPr algn="just"/>
                <a:r>
                  <a:rPr lang="pt-BR" dirty="0" smtClean="0"/>
                  <a:t>Todos esses problemas podem ser resolvidos em grande parte com a </a:t>
                </a:r>
                <a:r>
                  <a:rPr lang="pt-BR" b="1" i="1" dirty="0" smtClean="0"/>
                  <a:t>suavização</a:t>
                </a:r>
                <a:r>
                  <a:rPr lang="pt-BR" dirty="0" smtClean="0"/>
                  <a:t> da </a:t>
                </a:r>
                <a:r>
                  <a:rPr lang="pt-BR" b="1" i="1" dirty="0" smtClean="0"/>
                  <a:t>função de limiar rígida</a:t>
                </a:r>
                <a:r>
                  <a:rPr lang="pt-BR" dirty="0" smtClean="0"/>
                  <a:t> através de sua aproximação por uma função que seja contínua e diferenciável.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87857"/>
                <a:ext cx="8458201" cy="5070144"/>
              </a:xfrm>
              <a:blipFill rotWithShape="0">
                <a:blip r:embed="rId3"/>
                <a:stretch>
                  <a:fillRect l="-1081" t="-2404" r="-1225"/>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379" t="6664" r="8832"/>
          <a:stretch/>
        </p:blipFill>
        <p:spPr>
          <a:xfrm>
            <a:off x="9166408" y="2476499"/>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296400" y="5054600"/>
                <a:ext cx="2808516" cy="584775"/>
              </a:xfrm>
              <a:prstGeom prst="rect">
                <a:avLst/>
              </a:prstGeom>
            </p:spPr>
            <p:txBody>
              <a:bodyPr wrap="square">
                <a:spAutoFit/>
              </a:bodyPr>
              <a:lstStyle/>
              <a:p>
                <a:pPr algn="ctr"/>
                <a:r>
                  <a:rPr lang="pt-BR" sz="1600" dirty="0" smtClean="0"/>
                  <a:t>A função logística realiza um mapeamento </a:t>
                </a:r>
                <a14:m>
                  <m:oMath xmlns:m="http://schemas.openxmlformats.org/officeDocument/2006/math">
                    <m:r>
                      <a:rPr lang="pt-BR" sz="1600" i="1" smtClean="0">
                        <a:latin typeface="Cambria Math" panose="02040503050406030204" pitchFamily="18" charset="0"/>
                        <a:ea typeface="Cambria Math" panose="02040503050406030204" pitchFamily="18" charset="0"/>
                      </a:rPr>
                      <m:t>ℝ</m:t>
                    </m:r>
                    <m:r>
                      <a:rPr lang="pt-BR" sz="1600" i="1" smtClean="0">
                        <a:latin typeface="Cambria Math" panose="02040503050406030204" pitchFamily="18" charset="0"/>
                        <a:ea typeface="Cambria Math" panose="02040503050406030204" pitchFamily="18" charset="0"/>
                      </a:rPr>
                      <m:t>→</m:t>
                    </m:r>
                    <m:d>
                      <m:dPr>
                        <m:begChr m:val="["/>
                        <m:endChr m:val="]"/>
                        <m:ctrlPr>
                          <a:rPr lang="pt-BR" sz="160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0,1</m:t>
                        </m:r>
                      </m:e>
                    </m:d>
                  </m:oMath>
                </a14:m>
                <a:r>
                  <a:rPr lang="pt-BR" sz="1600" dirty="0" smtClean="0"/>
                  <a:t>.</a:t>
                </a:r>
                <a:endParaRPr lang="pt-BR" sz="1600" dirty="0"/>
              </a:p>
            </p:txBody>
          </p:sp>
        </mc:Choice>
        <mc:Fallback xmlns="">
          <p:sp>
            <p:nvSpPr>
              <p:cNvPr id="5" name="Rectangle 4"/>
              <p:cNvSpPr>
                <a:spLocks noRot="1" noChangeAspect="1" noMove="1" noResize="1" noEditPoints="1" noAdjustHandles="1" noChangeArrowheads="1" noChangeShapeType="1" noTextEdit="1"/>
              </p:cNvSpPr>
              <p:nvPr/>
            </p:nvSpPr>
            <p:spPr>
              <a:xfrm>
                <a:off x="9296400" y="5054600"/>
                <a:ext cx="2808516" cy="584775"/>
              </a:xfrm>
              <a:prstGeom prst="rect">
                <a:avLst/>
              </a:prstGeom>
              <a:blipFill rotWithShape="0">
                <a:blip r:embed="rId5"/>
                <a:stretch>
                  <a:fillRect t="-3125" b="-12500"/>
                </a:stretch>
              </a:blipFill>
            </p:spPr>
            <p:txBody>
              <a:bodyPr/>
              <a:lstStyle/>
              <a:p>
                <a:r>
                  <a:rPr lang="pt-BR">
                    <a:noFill/>
                  </a:rPr>
                  <a:t> </a:t>
                </a:r>
              </a:p>
            </p:txBody>
          </p:sp>
        </mc:Fallback>
      </mc:AlternateContent>
    </p:spTree>
    <p:extLst>
      <p:ext uri="{BB962C8B-B14F-4D97-AF65-F5344CB8AC3E}">
        <p14:creationId xmlns:p14="http://schemas.microsoft.com/office/powerpoint/2010/main" val="1150973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03261"/>
            <a:ext cx="10515600" cy="814683"/>
          </a:xfrm>
        </p:spPr>
        <p:txBody>
          <a:bodyPr/>
          <a:lstStyle/>
          <a:p>
            <a:r>
              <a:rPr lang="pt-BR" dirty="0" smtClean="0"/>
              <a:t>Classificação linear com 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1253"/>
                <a:ext cx="8458201" cy="5356747"/>
              </a:xfrm>
            </p:spPr>
            <p:txBody>
              <a:bodyPr>
                <a:normAutofit fontScale="92500" lnSpcReduction="10000"/>
              </a:bodyPr>
              <a:lstStyle/>
              <a:p>
                <a:pPr algn="just"/>
                <a:r>
                  <a:rPr lang="pt-BR" dirty="0" smtClean="0"/>
                  <a:t>A </a:t>
                </a:r>
                <a:r>
                  <a:rPr lang="pt-BR" b="1" i="1" dirty="0" smtClean="0"/>
                  <a:t>função logística </a:t>
                </a:r>
                <a:r>
                  <a:rPr lang="pt-BR" dirty="0" smtClean="0"/>
                  <a:t>(ou </a:t>
                </a:r>
                <a:r>
                  <a:rPr lang="pt-BR" b="1" i="1" dirty="0" smtClean="0"/>
                  <a:t>função </a:t>
                </a:r>
                <a:r>
                  <a:rPr lang="pt-PT" b="1" i="1" dirty="0" smtClean="0"/>
                  <a:t>sigmóide</a:t>
                </a:r>
                <a:r>
                  <a:rPr lang="pt-BR" dirty="0" smtClean="0"/>
                  <a:t>), </a:t>
                </a:r>
                <a:r>
                  <a:rPr lang="pt-BR" dirty="0"/>
                  <a:t>mostrada na figura ao lado </a:t>
                </a:r>
                <a:r>
                  <a:rPr lang="pt-BR" dirty="0" smtClean="0"/>
                  <a:t>e definida como</a:t>
                </a:r>
              </a:p>
              <a:p>
                <a:pPr marL="0" indent="0" algn="ctr">
                  <a:buNone/>
                </a:pPr>
                <a14:m>
                  <m:oMath xmlns:m="http://schemas.openxmlformats.org/officeDocument/2006/math">
                    <m:r>
                      <m:rPr>
                        <m:nor/>
                      </m:rPr>
                      <a:rPr lang="pt-BR" i="1"/>
                      <m:t>Logistic</m:t>
                    </m:r>
                    <m:d>
                      <m:dPr>
                        <m:ctrlPr>
                          <a:rPr lang="pt-BR" b="1"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a14:m>
                <a:r>
                  <a:rPr lang="pt-BR" i="1" dirty="0" smtClean="0"/>
                  <a:t> ,</a:t>
                </a:r>
              </a:p>
              <a:p>
                <a:pPr marL="0" indent="0" algn="just">
                  <a:buNone/>
                </a:pPr>
                <a:r>
                  <a:rPr lang="pt-BR" dirty="0"/>
                  <a:t>a</a:t>
                </a:r>
                <a:r>
                  <a:rPr lang="pt-BR" dirty="0" smtClean="0"/>
                  <a:t>presenta tais propriedades matemáticas. </a:t>
                </a:r>
                <a:endParaRPr lang="pt-BR" dirty="0"/>
              </a:p>
              <a:p>
                <a:pPr algn="just"/>
                <a:r>
                  <a:rPr lang="pt-BR" dirty="0" smtClean="0"/>
                  <a:t>Utilizando a </a:t>
                </a:r>
                <a:r>
                  <a:rPr lang="pt-BR" b="1" i="1" dirty="0" smtClean="0"/>
                  <a:t>função logística </a:t>
                </a:r>
                <a:r>
                  <a:rPr lang="pt-BR" dirty="0" smtClean="0"/>
                  <a:t>como </a:t>
                </a:r>
                <a:r>
                  <a:rPr lang="pt-BR" b="1" i="1" dirty="0" smtClean="0"/>
                  <a:t>função de limiar</a:t>
                </a:r>
                <a:r>
                  <a:rPr lang="pt-BR" dirty="0" smtClean="0"/>
                  <a:t>, 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sup>
                        </m:sSup>
                      </m:den>
                    </m:f>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Perceba que a saída será um real entre 0 e 1, o qual pode ser interpretado como uma </a:t>
                </a:r>
                <a:r>
                  <a:rPr lang="pt-BR" b="1" i="1" dirty="0" smtClean="0"/>
                  <a:t>probabilidade</a:t>
                </a:r>
                <a:r>
                  <a:rPr lang="pt-BR" dirty="0"/>
                  <a:t> </a:t>
                </a:r>
                <a:r>
                  <a:rPr lang="pt-BR" dirty="0" smtClean="0"/>
                  <a:t>de um dado exemplo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(ou seja, a </a:t>
                </a:r>
                <a:r>
                  <a:rPr lang="pt-BR" b="1" i="1" dirty="0" smtClean="0"/>
                  <a:t>classe positiva</a:t>
                </a:r>
                <a:r>
                  <a:rPr lang="pt-BR" dirty="0" smtClean="0"/>
                  <a:t>). </a:t>
                </a:r>
              </a:p>
              <a:p>
                <a:r>
                  <a:rPr lang="pt-BR" dirty="0" smtClean="0"/>
                  <a:t>A </a:t>
                </a:r>
                <a:r>
                  <a:rPr lang="pt-BR" b="1" i="1" dirty="0" smtClean="0"/>
                  <a:t>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forma uma </a:t>
                </a:r>
                <a:r>
                  <a:rPr lang="pt-BR" b="1" i="1" dirty="0" smtClean="0"/>
                  <a:t>fronteira de decisão</a:t>
                </a:r>
                <a:r>
                  <a:rPr lang="pt-BR" dirty="0" smtClean="0"/>
                  <a:t> suave, a qual confere a probabilidade de 0.5 para entradas no centro da região de decisão e se aproxima de 0 ou 1 conforme a posição do exemplo se distancia da fronteira.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1253"/>
                <a:ext cx="8458201" cy="5356747"/>
              </a:xfrm>
              <a:blipFill rotWithShape="0">
                <a:blip r:embed="rId3"/>
                <a:stretch>
                  <a:fillRect l="-1225" t="-2275" r="-1225" b="-1479"/>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379" t="6664" r="8832"/>
          <a:stretch/>
        </p:blipFill>
        <p:spPr>
          <a:xfrm>
            <a:off x="9166408" y="2476499"/>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296400" y="5054600"/>
                <a:ext cx="2808516" cy="584775"/>
              </a:xfrm>
              <a:prstGeom prst="rect">
                <a:avLst/>
              </a:prstGeom>
            </p:spPr>
            <p:txBody>
              <a:bodyPr wrap="square">
                <a:spAutoFit/>
              </a:bodyPr>
              <a:lstStyle/>
              <a:p>
                <a:pPr algn="ctr"/>
                <a:r>
                  <a:rPr lang="pt-BR" sz="1600" dirty="0" smtClean="0"/>
                  <a:t>A função logística realiza um mapeamento </a:t>
                </a:r>
                <a14:m>
                  <m:oMath xmlns:m="http://schemas.openxmlformats.org/officeDocument/2006/math">
                    <m:r>
                      <a:rPr lang="pt-BR" sz="1600" i="1" smtClean="0">
                        <a:latin typeface="Cambria Math" panose="02040503050406030204" pitchFamily="18" charset="0"/>
                        <a:ea typeface="Cambria Math" panose="02040503050406030204" pitchFamily="18" charset="0"/>
                      </a:rPr>
                      <m:t>ℝ</m:t>
                    </m:r>
                    <m:r>
                      <a:rPr lang="pt-BR" sz="1600" i="1" smtClean="0">
                        <a:latin typeface="Cambria Math" panose="02040503050406030204" pitchFamily="18" charset="0"/>
                        <a:ea typeface="Cambria Math" panose="02040503050406030204" pitchFamily="18" charset="0"/>
                      </a:rPr>
                      <m:t>→</m:t>
                    </m:r>
                    <m:d>
                      <m:dPr>
                        <m:begChr m:val="["/>
                        <m:endChr m:val="]"/>
                        <m:ctrlPr>
                          <a:rPr lang="pt-BR" sz="160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0,1</m:t>
                        </m:r>
                      </m:e>
                    </m:d>
                  </m:oMath>
                </a14:m>
                <a:r>
                  <a:rPr lang="pt-BR" sz="1600" dirty="0" smtClean="0"/>
                  <a:t>.</a:t>
                </a:r>
                <a:endParaRPr lang="pt-BR" sz="1600" dirty="0"/>
              </a:p>
            </p:txBody>
          </p:sp>
        </mc:Choice>
        <mc:Fallback xmlns="">
          <p:sp>
            <p:nvSpPr>
              <p:cNvPr id="5" name="Rectangle 4"/>
              <p:cNvSpPr>
                <a:spLocks noRot="1" noChangeAspect="1" noMove="1" noResize="1" noEditPoints="1" noAdjustHandles="1" noChangeArrowheads="1" noChangeShapeType="1" noTextEdit="1"/>
              </p:cNvSpPr>
              <p:nvPr/>
            </p:nvSpPr>
            <p:spPr>
              <a:xfrm>
                <a:off x="9296400" y="5054600"/>
                <a:ext cx="2808516" cy="584775"/>
              </a:xfrm>
              <a:prstGeom prst="rect">
                <a:avLst/>
              </a:prstGeom>
              <a:blipFill rotWithShape="0">
                <a:blip r:embed="rId5"/>
                <a:stretch>
                  <a:fillRect t="-3125" b="-12500"/>
                </a:stretch>
              </a:blipFill>
            </p:spPr>
            <p:txBody>
              <a:bodyPr/>
              <a:lstStyle/>
              <a:p>
                <a:r>
                  <a:rPr lang="pt-BR">
                    <a:noFill/>
                  </a:rPr>
                  <a:t> </a:t>
                </a:r>
              </a:p>
            </p:txBody>
          </p:sp>
        </mc:Fallback>
      </mc:AlternateContent>
    </p:spTree>
    <p:extLst>
      <p:ext uri="{BB962C8B-B14F-4D97-AF65-F5344CB8AC3E}">
        <p14:creationId xmlns:p14="http://schemas.microsoft.com/office/powerpoint/2010/main" val="171609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3" name="Content Placeholder 2"/>
          <p:cNvSpPr>
            <a:spLocks noGrp="1"/>
          </p:cNvSpPr>
          <p:nvPr>
            <p:ph idx="1"/>
          </p:nvPr>
        </p:nvSpPr>
        <p:spPr>
          <a:xfrm>
            <a:off x="838200" y="5239510"/>
            <a:ext cx="10515600" cy="1389889"/>
          </a:xfrm>
        </p:spPr>
        <p:txBody>
          <a:bodyPr>
            <a:normAutofit fontScale="92500" lnSpcReduction="10000"/>
          </a:bodyPr>
          <a:lstStyle/>
          <a:p>
            <a:r>
              <a:rPr lang="pt-BR" dirty="0" smtClean="0"/>
              <a:t>Reconhecimento de dígitos escritos </a:t>
            </a:r>
            <a:r>
              <a:rPr lang="nl-BE" dirty="0" smtClean="0"/>
              <a:t>à</a:t>
            </a:r>
            <a:r>
              <a:rPr lang="pt-BR" dirty="0" smtClean="0"/>
              <a:t> mão.</a:t>
            </a:r>
          </a:p>
          <a:p>
            <a:r>
              <a:rPr lang="pt-BR" dirty="0" smtClean="0"/>
              <a:t>Classifica</a:t>
            </a:r>
            <a:r>
              <a:rPr lang="pt-BR" dirty="0"/>
              <a:t>ç</a:t>
            </a:r>
            <a:r>
              <a:rPr lang="pt-BR" dirty="0" smtClean="0"/>
              <a:t>ão de texto.</a:t>
            </a:r>
          </a:p>
          <a:p>
            <a:r>
              <a:rPr lang="pt-BR" dirty="0" smtClean="0"/>
              <a:t>Classificação de sentimentos.</a:t>
            </a:r>
            <a:endParaRPr lang="pt-BR" dirty="0"/>
          </a:p>
        </p:txBody>
      </p:sp>
      <p:pic>
        <p:nvPicPr>
          <p:cNvPr id="1026" name="Picture 2" descr="Ana Barros (@anathinker)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30" y="1992086"/>
            <a:ext cx="3577893" cy="23709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zing Text Classification Techniques on Youtube Data"/>
          <p:cNvPicPr>
            <a:picLocks noChangeAspect="1" noChangeArrowheads="1"/>
          </p:cNvPicPr>
          <p:nvPr/>
        </p:nvPicPr>
        <p:blipFill rotWithShape="1">
          <a:blip r:embed="rId3">
            <a:extLst>
              <a:ext uri="{28A0092B-C50C-407E-A947-70E740481C1C}">
                <a14:useLocalDpi xmlns:a14="http://schemas.microsoft.com/office/drawing/2010/main" val="0"/>
              </a:ext>
            </a:extLst>
          </a:blip>
          <a:srcRect l="11107" t="4114" r="9213" b="4823"/>
          <a:stretch/>
        </p:blipFill>
        <p:spPr bwMode="auto">
          <a:xfrm>
            <a:off x="4211992" y="1992086"/>
            <a:ext cx="4139112" cy="23652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ntiment Fig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5173" y="1992086"/>
            <a:ext cx="3337341" cy="236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92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80761" cy="4779891"/>
              </a:xfrm>
            </p:spPr>
            <p:txBody>
              <a:bodyPr>
                <a:normAutofit fontScale="92500" lnSpcReduction="10000"/>
              </a:bodyPr>
              <a:lstStyle/>
              <a:p>
                <a:r>
                  <a:rPr lang="pt-BR" dirty="0"/>
                  <a:t>A </a:t>
                </a:r>
                <a:r>
                  <a:rPr lang="pt-BR" b="1" i="1" dirty="0"/>
                  <a:t>regressão logística </a:t>
                </a:r>
                <a:r>
                  <a:rPr lang="pt-BR" dirty="0" smtClean="0"/>
                  <a:t>(é também </a:t>
                </a:r>
                <a:r>
                  <a:rPr lang="pt-BR" dirty="0"/>
                  <a:t>chamada de </a:t>
                </a:r>
                <a:r>
                  <a:rPr lang="pt-BR" b="1" i="1" dirty="0"/>
                  <a:t>regressão logit</a:t>
                </a:r>
                <a:r>
                  <a:rPr lang="pt-BR" dirty="0"/>
                  <a:t>) é um método para </a:t>
                </a:r>
                <a:r>
                  <a:rPr lang="pt-BR" b="1" i="1" dirty="0"/>
                  <a:t>classificação binária</a:t>
                </a:r>
                <a:r>
                  <a:rPr lang="pt-BR" dirty="0"/>
                  <a:t>. Ela classifica os exemplos </a:t>
                </a:r>
                <a:r>
                  <a:rPr lang="pt-BR" dirty="0" smtClean="0"/>
                  <a:t>de </a:t>
                </a:r>
                <a:r>
                  <a:rPr lang="pt-BR" dirty="0"/>
                  <a:t>um conjunto de dados em duas classes distintas, ou seja, é ótima para situações em que você precisa classificar entre duas classes,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a:t>
                </a:r>
              </a:p>
              <a:p>
                <a:r>
                  <a:rPr lang="pt-BR" dirty="0"/>
                  <a:t>A </a:t>
                </a:r>
                <a:r>
                  <a:rPr lang="pt-BR" b="1" i="1" dirty="0"/>
                  <a:t>regressão logística </a:t>
                </a:r>
                <a:r>
                  <a:rPr lang="pt-BR" dirty="0"/>
                  <a:t>estima a </a:t>
                </a:r>
                <a:r>
                  <a:rPr lang="pt-BR" b="1" i="1" dirty="0"/>
                  <a:t>probabilidade</a:t>
                </a:r>
                <a:r>
                  <a:rPr lang="pt-BR" dirty="0"/>
                  <a:t> de um exemplo pertencer a uma classe específica (por exemplo, qual é a probabilidade de uma dado email ser spam?).</a:t>
                </a:r>
              </a:p>
              <a:p>
                <a:r>
                  <a:rPr lang="pt-BR" dirty="0"/>
                  <a:t>Se a </a:t>
                </a:r>
                <a:r>
                  <a:rPr lang="pt-BR" b="1" i="1" dirty="0"/>
                  <a:t>probabilidade</a:t>
                </a:r>
                <a:r>
                  <a:rPr lang="pt-BR" dirty="0"/>
                  <a:t> estimada para o exemplo for maior que ou igual a 50%, o classificador prediz que o exemplo pertence a essa classe (denominada </a:t>
                </a:r>
                <a:r>
                  <a:rPr lang="pt-BR" b="1" i="1" dirty="0"/>
                  <a:t>classe positiva</a:t>
                </a:r>
                <a:r>
                  <a:rPr lang="pt-BR" dirty="0"/>
                  <a:t>, rotulada como 1), ou então prediz que não pertence (ou seja, pertence à </a:t>
                </a:r>
                <a:r>
                  <a:rPr lang="pt-BR" b="1" i="1" dirty="0"/>
                  <a:t>classe negativa</a:t>
                </a:r>
                <a:r>
                  <a:rPr lang="pt-BR" dirty="0"/>
                  <a:t>, rotulada como 0).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𝐶𝑙𝑎𝑠𝑠𝑒</m:t>
                      </m:r>
                      <m:r>
                        <a:rPr lang="pt-BR" i="1">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80761" cy="4779891"/>
              </a:xfrm>
              <a:blipFill rotWithShape="0">
                <a:blip r:embed="rId2"/>
                <a:stretch>
                  <a:fillRect l="-832" t="-2548" r="-610"/>
                </a:stretch>
              </a:blipFill>
            </p:spPr>
            <p:txBody>
              <a:bodyPr/>
              <a:lstStyle/>
              <a:p>
                <a:r>
                  <a:rPr lang="pt-BR">
                    <a:noFill/>
                  </a:rPr>
                  <a:t> </a:t>
                </a:r>
              </a:p>
            </p:txBody>
          </p:sp>
        </mc:Fallback>
      </mc:AlternateContent>
    </p:spTree>
    <p:extLst>
      <p:ext uri="{BB962C8B-B14F-4D97-AF65-F5344CB8AC3E}">
        <p14:creationId xmlns:p14="http://schemas.microsoft.com/office/powerpoint/2010/main" val="1026148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280082" cy="4815807"/>
              </a:xfrm>
            </p:spPr>
            <p:txBody>
              <a:bodyPr>
                <a:normAutofit fontScale="85000" lnSpcReduction="20000"/>
              </a:bodyPr>
              <a:lstStyle/>
              <a:p>
                <a:r>
                  <a:rPr lang="pt-BR" dirty="0" smtClean="0"/>
                  <a:t>Note </a:t>
                </a:r>
                <a:r>
                  <a:rPr lang="pt-BR" dirty="0"/>
                  <a:t>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a:latin typeface="Cambria Math" panose="02040503050406030204" pitchFamily="18" charset="0"/>
                      </a:rPr>
                      <m:t>&lt;</m:t>
                    </m:r>
                    <m:r>
                      <a:rPr lang="pt-BR">
                        <a:latin typeface="Cambria Math" panose="02040503050406030204" pitchFamily="18" charset="0"/>
                      </a:rPr>
                      <m:t>0.5</m:t>
                    </m:r>
                  </m:oMath>
                </a14:m>
                <a:r>
                  <a:rPr lang="pt-BR" dirty="0"/>
                  <a:t>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rPr>
                      <m:t>&lt;0</m:t>
                    </m:r>
                  </m:oMath>
                </a14:m>
                <a:r>
                  <a:rPr lang="pt-BR" dirty="0"/>
                  <a:t> 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i="1">
                        <a:latin typeface="Cambria Math" panose="02040503050406030204" pitchFamily="18" charset="0"/>
                        <a:ea typeface="Cambria Math" panose="02040503050406030204" pitchFamily="18" charset="0"/>
                      </a:rPr>
                      <m:t>≥</m:t>
                    </m:r>
                  </m:oMath>
                </a14:m>
                <a:r>
                  <a:rPr lang="pt-BR" dirty="0"/>
                  <a:t> 0.5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dirty="0"/>
                  <a:t>, portanto, o modelo de </a:t>
                </a:r>
                <a:r>
                  <a:rPr lang="pt-BR" b="1" i="1" dirty="0"/>
                  <a:t>regressão logística </a:t>
                </a:r>
                <a:r>
                  <a:rPr lang="pt-BR" dirty="0"/>
                  <a:t>prediz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=1</m:t>
                    </m:r>
                  </m:oMath>
                </a14:m>
                <a:r>
                  <a:rPr lang="pt-BR" dirty="0"/>
                  <a:t>) 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oMath>
                </a14:m>
                <a:r>
                  <a:rPr lang="pt-BR" dirty="0"/>
                  <a:t> for positivo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=0</m:t>
                    </m:r>
                  </m:oMath>
                </a14:m>
                <a:r>
                  <a:rPr lang="pt-BR" dirty="0"/>
                  <a:t>) se for negativo.</a:t>
                </a:r>
              </a:p>
              <a:p>
                <a:r>
                  <a:rPr lang="pt-BR" dirty="0"/>
                  <a:t>Como vimos, a </a:t>
                </a:r>
                <a:r>
                  <a:rPr lang="pt-BR" b="1" i="1" dirty="0"/>
                  <a:t>regressão logística </a:t>
                </a:r>
                <a:r>
                  <a:rPr lang="pt-BR" dirty="0"/>
                  <a:t>funciona usando uma </a:t>
                </a:r>
                <a:r>
                  <a:rPr lang="pt-BR" b="1" i="1" dirty="0"/>
                  <a:t>combinação linear </a:t>
                </a:r>
                <a:r>
                  <a:rPr lang="pt-BR" dirty="0"/>
                  <a:t>de </a:t>
                </a:r>
                <a:r>
                  <a:rPr lang="pt-BR" b="1" i="1" dirty="0"/>
                  <a:t>atributos</a:t>
                </a:r>
                <a:r>
                  <a:rPr lang="pt-BR" dirty="0"/>
                  <a:t>, para que várias fontes de </a:t>
                </a:r>
                <a:r>
                  <a:rPr lang="pt-BR" dirty="0" smtClean="0"/>
                  <a:t>informação (i.e., atributos) </a:t>
                </a:r>
                <a:r>
                  <a:rPr lang="pt-BR" dirty="0"/>
                  <a:t>possam </a:t>
                </a:r>
                <a:r>
                  <a:rPr lang="pt-BR" dirty="0" smtClean="0"/>
                  <a:t>governar/ditar </a:t>
                </a:r>
                <a:r>
                  <a:rPr lang="pt-BR" dirty="0"/>
                  <a:t>a saída do modelo. </a:t>
                </a:r>
                <a:endParaRPr lang="pt-BR" dirty="0" smtClean="0"/>
              </a:p>
              <a:p>
                <a:r>
                  <a:rPr lang="pt-BR" dirty="0" smtClean="0"/>
                  <a:t>Os </a:t>
                </a:r>
                <a:r>
                  <a:rPr lang="pt-BR" b="1" i="1" dirty="0"/>
                  <a:t>parâmetros do modelo </a:t>
                </a:r>
                <a:r>
                  <a:rPr lang="pt-BR" dirty="0"/>
                  <a:t>são os </a:t>
                </a:r>
                <a:r>
                  <a:rPr lang="pt-BR" b="1" i="1" dirty="0"/>
                  <a:t>pesos</a:t>
                </a:r>
                <a:r>
                  <a:rPr lang="pt-BR" dirty="0"/>
                  <a:t> dos vários </a:t>
                </a:r>
                <a:r>
                  <a:rPr lang="pt-BR" b="1" i="1" dirty="0"/>
                  <a:t>atributos</a:t>
                </a:r>
                <a:r>
                  <a:rPr lang="pt-BR" dirty="0"/>
                  <a:t> e representam sua importância relativa para o resultado.</a:t>
                </a:r>
              </a:p>
              <a:p>
                <a:r>
                  <a:rPr lang="pt-BR" dirty="0"/>
                  <a:t>Mesmo sendo uma técnica </a:t>
                </a:r>
                <a:r>
                  <a:rPr lang="pt-BR" dirty="0" smtClean="0"/>
                  <a:t>bastante simples</a:t>
                </a:r>
                <a:r>
                  <a:rPr lang="pt-BR" dirty="0"/>
                  <a:t>, a </a:t>
                </a:r>
                <a:r>
                  <a:rPr lang="pt-BR" b="1" i="1" dirty="0"/>
                  <a:t>regressão logística</a:t>
                </a:r>
                <a:r>
                  <a:rPr lang="pt-BR" dirty="0"/>
                  <a:t> é muito utilizada em várias aplicações do mundo real em áreas como medicina, marketing, análise de crédito, saúde pública entre outras</a:t>
                </a:r>
                <a:r>
                  <a:rPr lang="pt-BR" dirty="0" smtClean="0"/>
                  <a:t>.</a:t>
                </a:r>
              </a:p>
              <a:p>
                <a:r>
                  <a:rPr lang="pt-BR" dirty="0" smtClean="0"/>
                  <a:t>Além disto, toda a teroria por trás da regressão logística foi a base para a criação das primeiras redes neurais.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280082" cy="4815807"/>
              </a:xfrm>
              <a:blipFill rotWithShape="0">
                <a:blip r:embed="rId2"/>
                <a:stretch>
                  <a:fillRect l="-1031" t="-2911" b="-759"/>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a:srcRect l="2379" t="6664" r="8832"/>
          <a:stretch/>
        </p:blipFill>
        <p:spPr>
          <a:xfrm>
            <a:off x="9118281" y="2749213"/>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0107946" y="2334226"/>
                <a:ext cx="1245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10107946" y="2334226"/>
                <a:ext cx="1245854" cy="369332"/>
              </a:xfrm>
              <a:prstGeom prst="rect">
                <a:avLst/>
              </a:prstGeom>
              <a:blipFill rotWithShape="0">
                <a:blip r:embed="rId4"/>
                <a:stretch>
                  <a:fillRect b="-10000"/>
                </a:stretch>
              </a:blipFill>
            </p:spPr>
            <p:txBody>
              <a:bodyPr/>
              <a:lstStyle/>
              <a:p>
                <a:r>
                  <a:rPr lang="pt-BR">
                    <a:noFill/>
                  </a:rPr>
                  <a:t> </a:t>
                </a:r>
              </a:p>
            </p:txBody>
          </p:sp>
        </mc:Fallback>
      </mc:AlternateContent>
    </p:spTree>
    <p:extLst>
      <p:ext uri="{BB962C8B-B14F-4D97-AF65-F5344CB8AC3E}">
        <p14:creationId xmlns:p14="http://schemas.microsoft.com/office/powerpoint/2010/main" val="3457921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2620"/>
            <a:ext cx="10515600" cy="902201"/>
          </a:xfrm>
        </p:spPr>
        <p:txBody>
          <a:bodyPr/>
          <a:lstStyle/>
          <a:p>
            <a:r>
              <a:rPr lang="pt-BR" dirty="0" smtClean="0"/>
              <a:t>Propriedades da regressão </a:t>
            </a:r>
            <a:r>
              <a:rPr lang="pt-BR" dirty="0"/>
              <a:t>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03158"/>
                <a:ext cx="10721455" cy="5654842"/>
              </a:xfrm>
            </p:spPr>
            <p:txBody>
              <a:bodyPr>
                <a:normAutofit fontScale="77500" lnSpcReduction="20000"/>
              </a:bodyPr>
              <a:lstStyle/>
              <a:p>
                <a:r>
                  <a:rPr lang="pt-BR" dirty="0" smtClean="0"/>
                  <a:t>Os valores de saída da </a:t>
                </a:r>
                <a:r>
                  <a:rPr lang="pt-BR" b="1" i="1" dirty="0" smtClean="0"/>
                  <a:t>função</a:t>
                </a:r>
                <a:r>
                  <a:rPr lang="pt-BR" dirty="0" smtClean="0"/>
                  <a:t> </a:t>
                </a:r>
                <a:r>
                  <a:rPr lang="pt-BR" b="1" i="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ficam restritos entre o intervalo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smtClean="0"/>
                  <a:t>.</a:t>
                </a:r>
              </a:p>
              <a:p>
                <a:r>
                  <a:rPr lang="pt-BR" dirty="0" smtClean="0"/>
                  <a:t>A saída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representa </a:t>
                </a:r>
                <a:r>
                  <a:rPr lang="pt-BR" dirty="0"/>
                  <a:t>a </a:t>
                </a:r>
                <a:r>
                  <a:rPr lang="pt-BR" b="1" i="1" dirty="0"/>
                  <a:t>probabilidade</a:t>
                </a:r>
                <a:r>
                  <a:rPr lang="pt-BR" dirty="0"/>
                  <a:t> </a:t>
                </a:r>
                <a:r>
                  <a:rPr lang="pt-BR" dirty="0" smtClean="0"/>
                  <a:t>do vetor de atributos </a:t>
                </a:r>
                <a14:m>
                  <m:oMath xmlns:m="http://schemas.openxmlformats.org/officeDocument/2006/math">
                    <m:r>
                      <a:rPr lang="pt-BR" b="1" i="1" smtClean="0">
                        <a:latin typeface="Cambria Math" panose="02040503050406030204" pitchFamily="18" charset="0"/>
                      </a:rPr>
                      <m:t>𝒙</m:t>
                    </m:r>
                  </m:oMath>
                </a14:m>
                <a:r>
                  <a:rPr lang="pt-BR" dirty="0" smtClean="0"/>
                  <a:t> </a:t>
                </a:r>
                <a:r>
                  <a:rPr lang="pt-BR" dirty="0"/>
                  <a:t>pertencer à classe </a:t>
                </a:r>
                <a:r>
                  <a:rPr lang="pt-BR" dirty="0" smtClean="0"/>
                  <a:t>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para qual a saída desejada é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=1</m:t>
                    </m:r>
                  </m:oMath>
                </a14:m>
                <a:r>
                  <a:rPr lang="pt-BR" dirty="0" smtClean="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dá a </a:t>
                </a:r>
                <a:r>
                  <a:rPr lang="pt-BR" dirty="0"/>
                  <a:t>probabilidade </a:t>
                </a:r>
                <a:r>
                  <a:rPr lang="pt-BR" dirty="0" smtClean="0"/>
                  <a:t>condicional da </a:t>
                </a:r>
                <a:r>
                  <a:rPr lang="pt-BR" b="1" i="1" dirty="0" smtClean="0"/>
                  <a:t>classe </a:t>
                </a:r>
                <a:r>
                  <a:rPr lang="pt-BR" b="1" i="1" dirty="0"/>
                  <a:t>positiva</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a:t>
                </a:r>
                <a:endParaRPr lang="pt-BR" dirty="0" smtClean="0"/>
              </a:p>
              <a:p>
                <a:r>
                  <a:rPr lang="pt-BR" dirty="0" smtClean="0"/>
                  <a:t>Assim, consequentemente,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1−</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 é </a:t>
                </a:r>
                <a:r>
                  <a:rPr lang="pt-BR" dirty="0"/>
                  <a:t>a probabilidade condicional da </a:t>
                </a:r>
                <a:r>
                  <a:rPr lang="pt-BR" b="1" i="1" dirty="0"/>
                  <a:t>classe </a:t>
                </a:r>
                <a:r>
                  <a:rPr lang="pt-BR" b="1" i="1" dirty="0" smtClean="0"/>
                  <a:t>negativa</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a:t>
                </a:r>
              </a:p>
              <a:p>
                <a:r>
                  <a:rPr lang="pt-BR" dirty="0" smtClean="0"/>
                  <a:t>A </a:t>
                </a:r>
                <a:r>
                  <a:rPr lang="pt-BR" b="1" i="1" dirty="0" smtClean="0"/>
                  <a:t>fronteira de decisão </a:t>
                </a:r>
                <a:r>
                  <a:rPr lang="pt-BR" dirty="0" smtClean="0"/>
                  <a:t>é determinada quando há uma </a:t>
                </a:r>
                <a:r>
                  <a:rPr lang="pt-BR" b="1" i="1" dirty="0" smtClean="0"/>
                  <a:t>indecisão</a:t>
                </a:r>
                <a:r>
                  <a:rPr lang="pt-BR" dirty="0" smtClean="0"/>
                  <a:t> entre as classes, ou seja,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 que ocorre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m:t>
                    </m:r>
                    <m:r>
                      <a:rPr lang="pt-BR" b="0" i="1" smtClean="0">
                        <a:latin typeface="Cambria Math" panose="02040503050406030204" pitchFamily="18" charset="0"/>
                      </a:rPr>
                      <m:t>0.5.</m:t>
                    </m:r>
                  </m:oMath>
                </a14:m>
                <a:endParaRPr lang="pt-BR" dirty="0" smtClean="0"/>
              </a:p>
              <a:p>
                <a:r>
                  <a:rPr lang="pt-BR" dirty="0" smtClean="0"/>
                  <a:t>Observando a figura da </a:t>
                </a:r>
                <a:r>
                  <a:rPr lang="pt-BR" b="1" i="1" dirty="0" smtClean="0"/>
                  <a:t>função logística</a:t>
                </a:r>
                <a:r>
                  <a:rPr lang="pt-BR" dirty="0" smtClean="0"/>
                  <a:t>, nós percebemos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smtClean="0">
                        <a:latin typeface="Cambria Math" panose="02040503050406030204" pitchFamily="18" charset="0"/>
                      </a:rPr>
                      <m:t>=</m:t>
                    </m:r>
                    <m:r>
                      <a:rPr lang="pt-BR" b="0" i="1" smtClean="0">
                        <a:latin typeface="Cambria Math" panose="02040503050406030204" pitchFamily="18" charset="0"/>
                      </a:rPr>
                      <m:t>0.5</m:t>
                    </m:r>
                  </m:oMath>
                </a14:m>
                <a:r>
                  <a:rPr lang="pt-BR" dirty="0" smtClean="0"/>
                  <a:t> quando </a:t>
                </a:r>
                <a14:m>
                  <m:oMath xmlns:m="http://schemas.openxmlformats.org/officeDocument/2006/math">
                    <m:r>
                      <a:rPr lang="pt-BR" i="1">
                        <a:latin typeface="Cambria Math" panose="02040503050406030204" pitchFamily="18" charset="0"/>
                      </a:rPr>
                      <m:t>𝑧</m:t>
                    </m:r>
                    <m:r>
                      <a:rPr lang="pt-BR" b="0" i="1" smtClean="0">
                        <a:latin typeface="Cambria Math" panose="02040503050406030204" pitchFamily="18" charset="0"/>
                      </a:rPr>
                      <m:t>=0</m:t>
                    </m:r>
                  </m:oMath>
                </a14:m>
                <a:r>
                  <a:rPr lang="pt-BR" dirty="0" smtClean="0"/>
                  <a:t>.</a:t>
                </a:r>
              </a:p>
              <a:p>
                <a:r>
                  <a:rPr lang="pt-BR" dirty="0" smtClean="0"/>
                  <a:t>Desta forma, a </a:t>
                </a:r>
                <a:r>
                  <a:rPr lang="pt-BR" b="1" i="1" dirty="0" smtClean="0"/>
                  <a:t>fronteira de decisão</a:t>
                </a:r>
                <a:r>
                  <a:rPr lang="pt-BR" dirty="0" smtClean="0"/>
                  <a:t> é caracterizada por </a:t>
                </a:r>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r>
                      <a:rPr lang="pt-BR" b="1"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=0</m:t>
                    </m:r>
                  </m:oMath>
                </a14:m>
                <a:r>
                  <a:rPr lang="pt-BR" i="1" dirty="0" smtClean="0"/>
                  <a:t>,</a:t>
                </a:r>
              </a:p>
              <a:p>
                <a:pPr marL="0" indent="0">
                  <a:buNone/>
                </a:pPr>
                <a:r>
                  <a:rPr lang="pt-BR" dirty="0" smtClean="0"/>
                  <a:t>    e corresponde a um </a:t>
                </a:r>
                <a:r>
                  <a:rPr lang="pt-BR" b="1" i="1" dirty="0" smtClean="0"/>
                  <a:t>hiperplano</a:t>
                </a:r>
                <a:r>
                  <a:rPr lang="pt-BR" dirty="0" smtClean="0"/>
                  <a:t> (um  ponto, uma reta, uma superfície, etc.).</a:t>
                </a:r>
              </a:p>
              <a:p>
                <a:r>
                  <a:rPr lang="pt-BR" dirty="0" smtClean="0"/>
                  <a:t>A saída do classificador,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oMath>
                </a14:m>
                <a:r>
                  <a:rPr lang="pt-BR" dirty="0" smtClean="0"/>
                  <a:t>, já discretizada, é dada por</a:t>
                </a:r>
              </a:p>
              <a:p>
                <a:pPr marL="0" indent="0">
                  <a:buNone/>
                </a:pPr>
                <a14:m>
                  <m:oMathPara xmlns:m="http://schemas.openxmlformats.org/officeDocument/2006/math">
                    <m:oMathParaPr>
                      <m:jc m:val="centerGroup"/>
                    </m:oMathParaPr>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03158"/>
                <a:ext cx="10721455" cy="5654842"/>
              </a:xfrm>
              <a:blipFill rotWithShape="0">
                <a:blip r:embed="rId2"/>
                <a:stretch>
                  <a:fillRect l="-625" t="-2155"/>
                </a:stretch>
              </a:blipFill>
            </p:spPr>
            <p:txBody>
              <a:bodyPr/>
              <a:lstStyle/>
              <a:p>
                <a:r>
                  <a:rPr lang="pt-BR">
                    <a:noFill/>
                  </a:rPr>
                  <a:t> </a:t>
                </a:r>
              </a:p>
            </p:txBody>
          </p:sp>
        </mc:Fallback>
      </mc:AlternateContent>
    </p:spTree>
    <p:extLst>
      <p:ext uri="{BB962C8B-B14F-4D97-AF65-F5344CB8AC3E}">
        <p14:creationId xmlns:p14="http://schemas.microsoft.com/office/powerpoint/2010/main" val="1668195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a:t>
            </a:r>
            <a:r>
              <a:rPr lang="pt-BR" dirty="0" smtClean="0"/>
              <a:t>unção </a:t>
            </a:r>
            <a:r>
              <a:rPr lang="pt-BR" dirty="0"/>
              <a:t>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106150" cy="5167312"/>
              </a:xfrm>
            </p:spPr>
            <p:txBody>
              <a:bodyPr>
                <a:normAutofit fontScale="77500" lnSpcReduction="20000"/>
              </a:bodyPr>
              <a:lstStyle/>
              <a:p>
                <a:r>
                  <a:rPr lang="pt-BR" dirty="0" smtClean="0"/>
                  <a:t>Para que possamos treinar um modelo de regressão logística e encontrar os seus pesos, nós precisamos, assim como fizemos com a regressão linear, definir uma </a:t>
                </a:r>
                <a:r>
                  <a:rPr lang="pt-BR" b="1" i="1" dirty="0" smtClean="0"/>
                  <a:t>função de erro</a:t>
                </a:r>
                <a:r>
                  <a:rPr lang="pt-BR" dirty="0" smtClean="0"/>
                  <a:t>.</a:t>
                </a:r>
              </a:p>
              <a:p>
                <a:r>
                  <a:rPr lang="pt-BR" dirty="0" smtClean="0"/>
                  <a:t>Porém, adotar o </a:t>
                </a:r>
                <a:r>
                  <a:rPr lang="pt-BR" b="1" i="1" dirty="0" smtClean="0"/>
                  <a:t>erro quadrático médio </a:t>
                </a:r>
                <a:r>
                  <a:rPr lang="pt-BR" dirty="0" smtClean="0"/>
                  <a:t>como </a:t>
                </a:r>
                <a:r>
                  <a:rPr lang="pt-BR" b="1" i="1" dirty="0" smtClean="0"/>
                  <a:t>função de erro </a:t>
                </a:r>
                <a:r>
                  <a:rPr lang="pt-BR" dirty="0" smtClean="0"/>
                  <a:t>não é uma escolha muito acertada para a </a:t>
                </a:r>
                <a:r>
                  <a:rPr lang="pt-BR" b="1" i="1" dirty="0" smtClean="0"/>
                  <a:t>adaptação dos pesos </a:t>
                </a:r>
                <a:r>
                  <a:rPr lang="pt-BR" dirty="0" smtClean="0"/>
                  <a:t>no caso da</a:t>
                </a:r>
                <a:r>
                  <a:rPr lang="pt-BR" b="1" i="1" dirty="0" smtClean="0"/>
                  <a:t> regressão logística </a:t>
                </a:r>
                <a:r>
                  <a:rPr lang="pt-BR" dirty="0" smtClean="0"/>
                  <a:t>como veremos a seguir.</a:t>
                </a:r>
              </a:p>
              <a:p>
                <a:r>
                  <a:rPr lang="pt-BR" dirty="0" smtClean="0"/>
                  <a:t>A </a:t>
                </a:r>
                <a:r>
                  <a:rPr lang="pt-BR" b="1" i="1" dirty="0" smtClean="0"/>
                  <a:t>função de erro </a:t>
                </a:r>
                <a:r>
                  <a:rPr lang="pt-BR" dirty="0" smtClean="0"/>
                  <a:t>utilizando o </a:t>
                </a:r>
                <a:r>
                  <a:rPr lang="pt-BR" b="1" i="1" dirty="0" smtClean="0"/>
                  <a:t>erro quadrático médio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𝒂</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𝑁</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e>
                          <m:sup>
                            <m:r>
                              <a:rPr lang="pt-BR" b="0" i="1" smtClean="0">
                                <a:latin typeface="Cambria Math" panose="02040503050406030204" pitchFamily="18" charset="0"/>
                              </a:rPr>
                              <m:t>2</m:t>
                            </m:r>
                          </m:sup>
                        </m:sSup>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e>
                                </m:d>
                              </m:e>
                            </m:d>
                          </m:e>
                          <m:sup>
                            <m:r>
                              <a:rPr lang="pt-BR" i="1">
                                <a:latin typeface="Cambria Math" panose="02040503050406030204" pitchFamily="18" charset="0"/>
                              </a:rPr>
                              <m:t>2</m:t>
                            </m:r>
                          </m:sup>
                        </m:sSup>
                      </m:e>
                    </m:nary>
                  </m:oMath>
                </a14:m>
                <a:r>
                  <a:rPr lang="pt-BR" dirty="0" smtClean="0"/>
                  <a:t>.</a:t>
                </a:r>
              </a:p>
              <a:p>
                <a:r>
                  <a:rPr lang="pt-BR" dirty="0" smtClean="0"/>
                  <a:t>Como </a:t>
                </a:r>
                <a14:m>
                  <m:oMath xmlns:m="http://schemas.openxmlformats.org/officeDocument/2006/math">
                    <m:r>
                      <m:rPr>
                        <m:nor/>
                      </m:rPr>
                      <a:rPr lang="pt-BR" i="1"/>
                      <m:t>Logistic</m:t>
                    </m:r>
                    <m:r>
                      <m:rPr>
                        <m:nor/>
                      </m:rPr>
                      <a:rPr lang="pt-BR" b="0" i="1" smtClean="0"/>
                      <m:t>(.)</m:t>
                    </m:r>
                  </m:oMath>
                </a14:m>
                <a:r>
                  <a:rPr lang="pt-BR" dirty="0" smtClean="0"/>
                  <a:t> é uma função </a:t>
                </a:r>
                <a:r>
                  <a:rPr lang="pt-BR" b="1" i="1" dirty="0" smtClean="0"/>
                  <a:t>não-linear</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smtClean="0"/>
                  <a:t> não será consequentemente uma função </a:t>
                </a:r>
                <a:r>
                  <a:rPr lang="pt-BR" b="1" i="1" dirty="0" smtClean="0"/>
                  <a:t>convexa</a:t>
                </a:r>
                <a:r>
                  <a:rPr lang="pt-BR" dirty="0" smtClean="0"/>
                  <a:t>, de forma que a </a:t>
                </a:r>
                <a:r>
                  <a:rPr lang="pt-BR" b="1" i="1" dirty="0" smtClean="0"/>
                  <a:t>superfície de erro</a:t>
                </a:r>
                <a:r>
                  <a:rPr lang="pt-BR" dirty="0" smtClean="0"/>
                  <a:t> poderá apresentar mínimos locais que vão dificultar o aprendizado (e.g., o algoritmo pode ficar preso em um mínimo local).</a:t>
                </a:r>
                <a:endParaRPr lang="pt-BR" i="1" dirty="0"/>
              </a:p>
              <a:p>
                <a:r>
                  <a:rPr lang="pt-BR" b="1" dirty="0" smtClean="0"/>
                  <a:t>Ideia</a:t>
                </a:r>
                <a:r>
                  <a:rPr lang="pt-BR" dirty="0" smtClean="0"/>
                  <a:t>: adotar uma função que melhor se adapte às características do problema de tal forma que a </a:t>
                </a:r>
                <a:r>
                  <a:rPr lang="pt-BR" b="1" i="1" dirty="0" smtClean="0"/>
                  <a:t>superfície de erro </a:t>
                </a:r>
                <a:r>
                  <a:rPr lang="pt-BR" dirty="0" smtClean="0"/>
                  <a:t>resultante seja </a:t>
                </a:r>
                <a:r>
                  <a:rPr lang="pt-BR" b="1" i="1" dirty="0" smtClean="0"/>
                  <a:t>convexa</a:t>
                </a:r>
                <a:r>
                  <a:rPr lang="pt-BR" dirty="0" smtClean="0"/>
                  <a:t>.</a:t>
                </a:r>
              </a:p>
              <a:p>
                <a:r>
                  <a:rPr lang="pt-BR" dirty="0" smtClean="0"/>
                  <a:t>Uma proposta intuitiva para a </a:t>
                </a:r>
                <a:r>
                  <a:rPr lang="pt-BR" b="1" i="1" dirty="0" smtClean="0"/>
                  <a:t>função de</a:t>
                </a:r>
                <a:r>
                  <a:rPr lang="pt-BR" dirty="0" smtClean="0"/>
                  <a:t> </a:t>
                </a:r>
                <a:r>
                  <a:rPr lang="pt-BR" b="1" i="1" dirty="0" smtClean="0"/>
                  <a:t>erro</a:t>
                </a:r>
                <a:r>
                  <a:rPr lang="pt-BR" dirty="0" smtClean="0"/>
                  <a:t> para cada exemplo de entrada 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𝐸𝑟𝑟𝑜</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i="1">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func>
                                <m:r>
                                  <a:rPr lang="pt-BR" b="1" i="1" smtClean="0">
                                    <a:latin typeface="Cambria Math" panose="02040503050406030204" pitchFamily="18" charset="0"/>
                                  </a:rPr>
                                  <m:t>)</m:t>
                                </m:r>
                                <m:r>
                                  <a:rPr lang="pt-BR" b="0" i="1" smtClean="0">
                                    <a:latin typeface="Cambria Math" panose="02040503050406030204" pitchFamily="18" charset="0"/>
                                  </a:rPr>
                                  <m:t>,</m:t>
                                </m:r>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=1</m:t>
                                </m:r>
                              </m:e>
                            </m:mr>
                            <m:mr>
                              <m:e>
                                <m:r>
                                  <a:rPr lang="pt-BR" b="0" i="1" smtClean="0">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d>
                                      <m:dPr>
                                        <m:ctrlPr>
                                          <a:rPr lang="pt-BR" i="1">
                                            <a:latin typeface="Cambria Math" panose="02040503050406030204" pitchFamily="18" charset="0"/>
                                          </a:rPr>
                                        </m:ctrlPr>
                                      </m:dPr>
                                      <m:e>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e>
                                </m:func>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=0</m:t>
                                </m:r>
                              </m:e>
                            </m:mr>
                          </m:m>
                        </m:e>
                      </m:d>
                    </m:oMath>
                  </m:oMathPara>
                </a14:m>
                <a:endParaRPr lang="pt-BR" dirty="0" smtClean="0"/>
              </a:p>
              <a:p>
                <a:r>
                  <a:rPr lang="pt-BR" dirty="0" smtClean="0"/>
                  <a:t>Veremos a seguir o motivo desta escolha.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106150" cy="5167312"/>
              </a:xfrm>
              <a:blipFill rotWithShape="0">
                <a:blip r:embed="rId3"/>
                <a:stretch>
                  <a:fillRect l="-659" t="-2358"/>
                </a:stretch>
              </a:blipFill>
            </p:spPr>
            <p:txBody>
              <a:bodyPr/>
              <a:lstStyle/>
              <a:p>
                <a:r>
                  <a:rPr lang="pt-BR">
                    <a:noFill/>
                  </a:rPr>
                  <a:t> </a:t>
                </a:r>
              </a:p>
            </p:txBody>
          </p:sp>
        </mc:Fallback>
      </mc:AlternateContent>
    </p:spTree>
    <p:extLst>
      <p:ext uri="{BB962C8B-B14F-4D97-AF65-F5344CB8AC3E}">
        <p14:creationId xmlns:p14="http://schemas.microsoft.com/office/powerpoint/2010/main" val="3957955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293290"/>
                <a:ext cx="11076709" cy="2564709"/>
              </a:xfrm>
            </p:spPr>
            <p:txBody>
              <a:bodyPr>
                <a:normAutofit fontScale="85000" lnSpcReduction="20000"/>
              </a:bodyPr>
              <a:lstStyle/>
              <a:p>
                <a:r>
                  <a:rPr lang="pt-BR" dirty="0" smtClean="0"/>
                  <a:t>O uso dessa </a:t>
                </a:r>
                <a:r>
                  <a:rPr lang="pt-BR" b="1" i="1" dirty="0" smtClean="0"/>
                  <a:t>função de</a:t>
                </a:r>
                <a:r>
                  <a:rPr lang="pt-BR" dirty="0" smtClean="0"/>
                  <a:t> </a:t>
                </a:r>
                <a:r>
                  <a:rPr lang="pt-BR" b="1" i="1" dirty="0" smtClean="0"/>
                  <a:t>erro </a:t>
                </a:r>
                <a:r>
                  <a:rPr lang="pt-BR" dirty="0"/>
                  <a:t>faz sentido </a:t>
                </a:r>
                <a:r>
                  <a:rPr lang="pt-BR" dirty="0" smtClean="0"/>
                  <a:t>pois:</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muito grande quando </a:t>
                </a:r>
                <a14:m>
                  <m:oMath xmlns:m="http://schemas.openxmlformats.org/officeDocument/2006/math">
                    <m:r>
                      <a:rPr lang="pt-BR" i="1">
                        <a:latin typeface="Cambria Math" panose="02040503050406030204" pitchFamily="18" charset="0"/>
                      </a:rPr>
                      <m:t>𝑧</m:t>
                    </m:r>
                  </m:oMath>
                </a14:m>
                <a:r>
                  <a:rPr lang="pt-BR" dirty="0"/>
                  <a:t> se aproxima de 0, então o erro será grande se o </a:t>
                </a:r>
                <a:r>
                  <a:rPr lang="pt-BR" dirty="0" smtClean="0"/>
                  <a:t>classificador estimar </a:t>
                </a:r>
                <a:r>
                  <a:rPr lang="pt-BR" dirty="0"/>
                  <a:t>uma probabilidade próxima a 0 para um exemplo </a:t>
                </a:r>
                <a:r>
                  <a:rPr lang="pt-BR" dirty="0" smtClean="0"/>
                  <a:t>positivo (i.e.,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b="0" i="1" smtClean="0">
                                <a:latin typeface="Cambria Math" panose="02040503050406030204" pitchFamily="18" charset="0"/>
                              </a:rPr>
                              <m:t>1−</m:t>
                            </m:r>
                            <m:r>
                              <a:rPr lang="pt-BR" i="1">
                                <a:latin typeface="Cambria Math" panose="02040503050406030204" pitchFamily="18" charset="0"/>
                              </a:rPr>
                              <m:t>𝑧</m:t>
                            </m:r>
                          </m:e>
                        </m:d>
                      </m:e>
                    </m:func>
                  </m:oMath>
                </a14:m>
                <a:r>
                  <a:rPr lang="pt-BR" dirty="0"/>
                  <a:t> será muito grande se o classificador estimar uma probabilidade próxima de 1 para um exemplo </a:t>
                </a:r>
                <a:r>
                  <a:rPr lang="pt-BR" dirty="0" smtClean="0"/>
                  <a:t>negativo </a:t>
                </a:r>
                <a:r>
                  <a:rPr lang="pt-BR" dirty="0"/>
                  <a:t>(i.e.,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 </a:t>
                </a:r>
                <a:r>
                  <a:rPr lang="pt-BR" dirty="0" smtClean="0"/>
                  <a:t>. </a:t>
                </a:r>
              </a:p>
              <a:p>
                <a:pPr lvl="1">
                  <a:buFont typeface="Courier New" panose="02070309020205020404" pitchFamily="49" charset="0"/>
                  <a:buChar char="o"/>
                </a:pPr>
                <a:r>
                  <a:rPr lang="pt-BR" dirty="0" smtClean="0"/>
                  <a:t>Por </a:t>
                </a:r>
                <a:r>
                  <a:rPr lang="pt-BR" dirty="0"/>
                  <a:t>outro lado,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próximo de 0 quando </a:t>
                </a:r>
                <a14:m>
                  <m:oMath xmlns:m="http://schemas.openxmlformats.org/officeDocument/2006/math">
                    <m:r>
                      <a:rPr lang="pt-BR" i="1">
                        <a:latin typeface="Cambria Math" panose="02040503050406030204" pitchFamily="18" charset="0"/>
                      </a:rPr>
                      <m:t>𝑧</m:t>
                    </m:r>
                  </m:oMath>
                </a14:m>
                <a:r>
                  <a:rPr lang="pt-BR" dirty="0"/>
                  <a:t> se aproxima de 1, portanto, o erro será próximo de 0 se a probabilidade estimada for </a:t>
                </a:r>
                <a:r>
                  <a:rPr lang="pt-BR" dirty="0" smtClean="0"/>
                  <a:t>próxima </a:t>
                </a:r>
                <a:r>
                  <a:rPr lang="pt-BR" dirty="0"/>
                  <a:t>de 1 para um exemplo </a:t>
                </a:r>
                <a:r>
                  <a:rPr lang="pt-BR" dirty="0" smtClean="0"/>
                  <a:t>positivo.</a:t>
                </a:r>
              </a:p>
              <a:p>
                <a:pPr lvl="1">
                  <a:buFont typeface="Courier New" panose="02070309020205020404" pitchFamily="49" charset="0"/>
                  <a:buChar char="o"/>
                </a:pPr>
                <a:r>
                  <a:rPr lang="pt-BR" dirty="0" smtClean="0"/>
                  <a:t>O valor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𝑧</m:t>
                            </m:r>
                          </m:e>
                        </m:d>
                      </m:e>
                    </m:func>
                  </m:oMath>
                </a14:m>
                <a:r>
                  <a:rPr lang="pt-BR" dirty="0" smtClean="0"/>
                  <a:t> </a:t>
                </a:r>
                <a:r>
                  <a:rPr lang="pt-BR" dirty="0"/>
                  <a:t>se torna próximo de 0 quando </a:t>
                </a:r>
                <a14:m>
                  <m:oMath xmlns:m="http://schemas.openxmlformats.org/officeDocument/2006/math">
                    <m:r>
                      <a:rPr lang="pt-BR" i="1">
                        <a:latin typeface="Cambria Math" panose="02040503050406030204" pitchFamily="18" charset="0"/>
                      </a:rPr>
                      <m:t>𝑧</m:t>
                    </m:r>
                  </m:oMath>
                </a14:m>
                <a:r>
                  <a:rPr lang="pt-BR" dirty="0"/>
                  <a:t> se aproxima de 0</a:t>
                </a:r>
                <a:r>
                  <a:rPr lang="pt-BR" dirty="0" smtClean="0"/>
                  <a:t>, portanto, o erro será próximo de 0 </a:t>
                </a:r>
                <a:r>
                  <a:rPr lang="pt-BR" dirty="0"/>
                  <a:t>para um exemplo </a:t>
                </a:r>
                <a:r>
                  <a:rPr lang="pt-BR" dirty="0" smtClean="0"/>
                  <a:t>negativo.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293290"/>
                <a:ext cx="11076709" cy="2564709"/>
              </a:xfrm>
              <a:blipFill rotWithShape="0">
                <a:blip r:embed="rId3"/>
                <a:stretch>
                  <a:fillRect l="-715" t="-5463" r="-495" b="-3088"/>
                </a:stretch>
              </a:blipFill>
            </p:spPr>
            <p:txBody>
              <a:bodyPr/>
              <a:lstStyle/>
              <a:p>
                <a:r>
                  <a:rPr lang="pt-BR">
                    <a:noFill/>
                  </a:rPr>
                  <a:t> </a:t>
                </a:r>
              </a:p>
            </p:txBody>
          </p:sp>
        </mc:Fallback>
      </mc:AlternateContent>
      <p:sp>
        <p:nvSpPr>
          <p:cNvPr id="7" name="Rectangle 6"/>
          <p:cNvSpPr/>
          <p:nvPr/>
        </p:nvSpPr>
        <p:spPr>
          <a:xfrm>
            <a:off x="8232290" y="1510835"/>
            <a:ext cx="3682617" cy="1477328"/>
          </a:xfrm>
          <a:prstGeom prst="rect">
            <a:avLst/>
          </a:prstGeom>
        </p:spPr>
        <p:txBody>
          <a:bodyPr wrap="square">
            <a:spAutoFit/>
          </a:bodyPr>
          <a:lstStyle/>
          <a:p>
            <a:r>
              <a:rPr lang="pt-BR" dirty="0"/>
              <a:t>As figuras </a:t>
            </a:r>
            <a:r>
              <a:rPr lang="pt-BR" dirty="0" smtClean="0"/>
              <a:t>ao lado mostram </a:t>
            </a:r>
            <a:r>
              <a:rPr lang="pt-BR" dirty="0"/>
              <a:t>as duas situações possíveis para </a:t>
            </a:r>
            <a:r>
              <a:rPr lang="pt-BR" dirty="0" smtClean="0"/>
              <a:t>a </a:t>
            </a:r>
            <a:r>
              <a:rPr lang="pt-BR" b="1" i="1" dirty="0" smtClean="0"/>
              <a:t>função de</a:t>
            </a:r>
            <a:r>
              <a:rPr lang="pt-BR" b="1" i="1" dirty="0"/>
              <a:t> </a:t>
            </a:r>
            <a:r>
              <a:rPr lang="pt-BR" b="1" i="1" dirty="0" smtClean="0"/>
              <a:t>erro</a:t>
            </a:r>
            <a:r>
              <a:rPr lang="pt-BR" dirty="0"/>
              <a:t>. Como podemos observar, a penalização aplicada a cada saída reflete o </a:t>
            </a:r>
            <a:r>
              <a:rPr lang="pt-BR" b="1" i="1" dirty="0"/>
              <a:t>erro de classificação</a:t>
            </a:r>
            <a:r>
              <a:rPr lang="pt-BR" dirty="0"/>
              <a:t>.</a:t>
            </a:r>
          </a:p>
        </p:txBody>
      </p:sp>
      <p:pic>
        <p:nvPicPr>
          <p:cNvPr id="8" name="Picture 7"/>
          <p:cNvPicPr>
            <a:picLocks noChangeAspect="1"/>
          </p:cNvPicPr>
          <p:nvPr/>
        </p:nvPicPr>
        <p:blipFill rotWithShape="1">
          <a:blip r:embed="rId4"/>
          <a:srcRect l="5393" t="4876" r="8791"/>
          <a:stretch/>
        </p:blipFill>
        <p:spPr>
          <a:xfrm>
            <a:off x="838199" y="991557"/>
            <a:ext cx="3359472" cy="3236417"/>
          </a:xfrm>
          <a:prstGeom prst="rect">
            <a:avLst/>
          </a:prstGeom>
        </p:spPr>
      </p:pic>
      <p:pic>
        <p:nvPicPr>
          <p:cNvPr id="9" name="Picture 8"/>
          <p:cNvPicPr>
            <a:picLocks noChangeAspect="1"/>
          </p:cNvPicPr>
          <p:nvPr/>
        </p:nvPicPr>
        <p:blipFill rotWithShape="1">
          <a:blip r:embed="rId5"/>
          <a:srcRect l="5605" t="5157" r="8791"/>
          <a:stretch/>
        </p:blipFill>
        <p:spPr>
          <a:xfrm>
            <a:off x="4534437" y="991557"/>
            <a:ext cx="3361086" cy="3236417"/>
          </a:xfrm>
          <a:prstGeom prst="rect">
            <a:avLst/>
          </a:prstGeom>
        </p:spPr>
      </p:pic>
    </p:spTree>
    <p:extLst>
      <p:ext uri="{BB962C8B-B14F-4D97-AF65-F5344CB8AC3E}">
        <p14:creationId xmlns:p14="http://schemas.microsoft.com/office/powerpoint/2010/main" val="33118909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747"/>
            <a:ext cx="10515600" cy="821991"/>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31496"/>
                <a:ext cx="11129211" cy="5526504"/>
              </a:xfrm>
            </p:spPr>
            <p:txBody>
              <a:bodyPr>
                <a:normAutofit fontScale="77500" lnSpcReduction="20000"/>
              </a:bodyPr>
              <a:lstStyle/>
              <a:p>
                <a:r>
                  <a:rPr lang="pt-BR" dirty="0" smtClean="0"/>
                  <a:t>Nós podemos </a:t>
                </a:r>
                <a:r>
                  <a:rPr lang="pt-BR" dirty="0"/>
                  <a:t>reduzir a definição </a:t>
                </a:r>
                <a:r>
                  <a:rPr lang="pt-BR" dirty="0" smtClean="0"/>
                  <a:t>da </a:t>
                </a:r>
                <a:r>
                  <a:rPr lang="pt-BR" b="1" i="1" dirty="0" smtClean="0"/>
                  <a:t>função de erro </a:t>
                </a:r>
                <a:r>
                  <a:rPr lang="pt-BR" dirty="0" smtClean="0"/>
                  <a:t>a </a:t>
                </a:r>
                <a:r>
                  <a:rPr lang="pt-BR" dirty="0"/>
                  <a:t>uma expressão </a:t>
                </a:r>
                <a:r>
                  <a:rPr lang="pt-BR" dirty="0" smtClean="0"/>
                  <a:t>única, dada por</a:t>
                </a:r>
              </a:p>
              <a:p>
                <a:pPr marL="0" indent="0" algn="ctr">
                  <a:buNone/>
                </a:pPr>
                <a14:m>
                  <m:oMath xmlns:m="http://schemas.openxmlformats.org/officeDocument/2006/math">
                    <m:r>
                      <a:rPr lang="pt-BR" sz="2000" i="1">
                        <a:latin typeface="Cambria Math" panose="02040503050406030204" pitchFamily="18" charset="0"/>
                      </a:rPr>
                      <m:t>𝐸𝑟𝑟𝑜</m:t>
                    </m:r>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i="1">
                            <a:latin typeface="Cambria Math" panose="02040503050406030204" pitchFamily="18" charset="0"/>
                          </a:rPr>
                          <m:t>;</m:t>
                        </m:r>
                        <m:r>
                          <a:rPr lang="pt-BR" sz="2000" i="1">
                            <a:latin typeface="Cambria Math" panose="02040503050406030204" pitchFamily="18" charset="0"/>
                          </a:rPr>
                          <m:t>𝑦</m:t>
                        </m:r>
                      </m:e>
                    </m:d>
                    <m:r>
                      <a:rPr lang="pt-BR" sz="2000" i="1">
                        <a:latin typeface="Cambria Math" panose="02040503050406030204" pitchFamily="18" charset="0"/>
                      </a:rPr>
                      <m:t>=</m:t>
                    </m:r>
                    <m:r>
                      <a:rPr lang="pt-BR" sz="2000" b="0" i="1" smtClean="0">
                        <a:latin typeface="Cambria Math" panose="02040503050406030204" pitchFamily="18" charset="0"/>
                      </a:rPr>
                      <m:t> </m:t>
                    </m:r>
                    <m:limLow>
                      <m:limLowPr>
                        <m:ctrlPr>
                          <a:rPr lang="pt-BR" sz="2000" b="0" i="1" smtClean="0">
                            <a:latin typeface="Cambria Math" panose="02040503050406030204" pitchFamily="18" charset="0"/>
                          </a:rPr>
                        </m:ctrlPr>
                      </m:limLowPr>
                      <m:e>
                        <m:groupChr>
                          <m:groupChrPr>
                            <m:chr m:val="⏟"/>
                            <m:ctrlPr>
                              <a:rPr lang="pt-BR" sz="2000" b="0" i="1" smtClean="0">
                                <a:latin typeface="Cambria Math" panose="02040503050406030204" pitchFamily="18" charset="0"/>
                              </a:rPr>
                            </m:ctrlPr>
                          </m:groupChrPr>
                          <m:e>
                            <m:r>
                              <a:rPr lang="pt-BR" sz="2000" b="0" i="1" smtClean="0">
                                <a:latin typeface="Cambria Math" panose="02040503050406030204" pitchFamily="18" charset="0"/>
                              </a:rPr>
                              <m:t>−</m:t>
                            </m:r>
                            <m:r>
                              <a:rPr lang="pt-BR" sz="2000" b="0" i="1" smtClean="0">
                                <a:latin typeface="Cambria Math" panose="02040503050406030204" pitchFamily="18" charset="0"/>
                              </a:rPr>
                              <m:t>𝑦</m:t>
                            </m:r>
                            <m:func>
                              <m:funcPr>
                                <m:ctrlPr>
                                  <a:rPr lang="pt-BR" sz="2000" b="0" i="1" smtClean="0">
                                    <a:latin typeface="Cambria Math" panose="02040503050406030204" pitchFamily="18" charset="0"/>
                                  </a:rPr>
                                </m:ctrlPr>
                              </m:funcPr>
                              <m:fName>
                                <m:r>
                                  <m:rPr>
                                    <m:sty m:val="p"/>
                                  </m:rPr>
                                  <a:rPr lang="pt-BR" sz="2000" b="0" i="0" smtClean="0">
                                    <a:latin typeface="Cambria Math" panose="02040503050406030204" pitchFamily="18" charset="0"/>
                                  </a:rPr>
                                  <m:t>log</m:t>
                                </m:r>
                              </m:fName>
                              <m:e>
                                <m:r>
                                  <a:rPr lang="pt-BR" sz="2000" b="0" i="1" smtClean="0">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e>
                            </m:func>
                          </m:e>
                        </m:groupChr>
                      </m:e>
                      <m:lim>
                        <m:r>
                          <m:rPr>
                            <m:sty m:val="p"/>
                          </m:rPr>
                          <a:rPr lang="pt-BR" sz="2000" b="0" i="0" smtClean="0">
                            <a:latin typeface="Cambria Math" panose="02040503050406030204" pitchFamily="18" charset="0"/>
                          </a:rPr>
                          <m:t>S</m:t>
                        </m:r>
                        <m:r>
                          <a:rPr lang="pt-BR" sz="2000" b="0" i="0" smtClean="0">
                            <a:latin typeface="Cambria Math" panose="02040503050406030204" pitchFamily="18" charset="0"/>
                          </a:rPr>
                          <m:t>ó </m:t>
                        </m:r>
                        <m:r>
                          <m:rPr>
                            <m:sty m:val="p"/>
                          </m:rPr>
                          <a:rPr lang="pt-BR" sz="2000" b="0" i="0" smtClean="0">
                            <a:latin typeface="Cambria Math" panose="02040503050406030204" pitchFamily="18" charset="0"/>
                          </a:rPr>
                          <m:t>exerce</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influ</m:t>
                        </m:r>
                        <m:r>
                          <a:rPr lang="pt-BR" sz="2000" b="0" i="0" smtClean="0">
                            <a:latin typeface="Cambria Math" panose="02040503050406030204" pitchFamily="18" charset="0"/>
                          </a:rPr>
                          <m:t>ê</m:t>
                        </m:r>
                        <m:r>
                          <m:rPr>
                            <m:sty m:val="p"/>
                          </m:rPr>
                          <a:rPr lang="pt-BR" sz="2000" b="0" i="0" smtClean="0">
                            <a:latin typeface="Cambria Math" panose="02040503050406030204" pitchFamily="18" charset="0"/>
                          </a:rPr>
                          <m:t>ncia</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erro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se</m:t>
                        </m:r>
                        <m:r>
                          <a:rPr lang="pt-BR" sz="2000" b="0" i="0" smtClean="0">
                            <a:latin typeface="Cambria Math" panose="02040503050406030204" pitchFamily="18" charset="0"/>
                          </a:rPr>
                          <m:t> </m:t>
                        </m:r>
                        <m:r>
                          <a:rPr lang="pt-BR" sz="2000" b="0" i="1" smtClean="0">
                            <a:latin typeface="Cambria Math" panose="02040503050406030204" pitchFamily="18" charset="0"/>
                          </a:rPr>
                          <m:t>𝑦</m:t>
                        </m:r>
                        <m:r>
                          <a:rPr lang="pt-BR" sz="2000" b="0" i="1" smtClean="0">
                            <a:latin typeface="Cambria Math" panose="02040503050406030204" pitchFamily="18" charset="0"/>
                          </a:rPr>
                          <m:t>=1</m:t>
                        </m:r>
                      </m:lim>
                    </m:limLow>
                    <m:r>
                      <a:rPr lang="pt-BR" sz="2000" b="0" i="1" smtClean="0">
                        <a:latin typeface="Cambria Math" panose="02040503050406030204" pitchFamily="18" charset="0"/>
                      </a:rPr>
                      <m:t> </m:t>
                    </m:r>
                    <m:limLow>
                      <m:limLowPr>
                        <m:ctrlPr>
                          <a:rPr lang="pt-BR" sz="2000" b="0" i="1" smtClean="0">
                            <a:latin typeface="Cambria Math" panose="02040503050406030204" pitchFamily="18" charset="0"/>
                          </a:rPr>
                        </m:ctrlPr>
                      </m:limLowPr>
                      <m:e>
                        <m:groupChr>
                          <m:groupChrPr>
                            <m:chr m:val="⏟"/>
                            <m:ctrlPr>
                              <a:rPr lang="pt-BR" sz="2000" b="0" i="1" smtClean="0">
                                <a:latin typeface="Cambria Math" panose="02040503050406030204" pitchFamily="18" charset="0"/>
                              </a:rPr>
                            </m:ctrlPr>
                          </m:groupChrPr>
                          <m:e>
                            <m:r>
                              <a:rPr lang="pt-BR" sz="2000" i="1">
                                <a:latin typeface="Cambria Math" panose="02040503050406030204" pitchFamily="18" charset="0"/>
                              </a:rPr>
                              <m:t>−</m:t>
                            </m:r>
                            <m:r>
                              <a:rPr lang="pt-BR" sz="2000" b="0" i="1" smtClean="0">
                                <a:latin typeface="Cambria Math" panose="02040503050406030204" pitchFamily="18" charset="0"/>
                              </a:rPr>
                              <m:t>(1−</m:t>
                            </m:r>
                            <m:r>
                              <a:rPr lang="pt-BR" sz="2000" i="1">
                                <a:latin typeface="Cambria Math" panose="02040503050406030204" pitchFamily="18" charset="0"/>
                              </a:rPr>
                              <m:t>𝑦</m:t>
                            </m:r>
                            <m:r>
                              <a:rPr lang="pt-BR" sz="2000" b="0" i="1" smtClean="0">
                                <a:latin typeface="Cambria Math" panose="02040503050406030204" pitchFamily="18" charset="0"/>
                              </a:rPr>
                              <m:t>)</m:t>
                            </m:r>
                            <m:func>
                              <m:funcPr>
                                <m:ctrlPr>
                                  <a:rPr lang="pt-BR" sz="2000" i="1">
                                    <a:latin typeface="Cambria Math" panose="02040503050406030204" pitchFamily="18" charset="0"/>
                                  </a:rPr>
                                </m:ctrlPr>
                              </m:funcPr>
                              <m:fName>
                                <m:r>
                                  <m:rPr>
                                    <m:sty m:val="p"/>
                                  </m:rPr>
                                  <a:rPr lang="pt-BR" sz="2000">
                                    <a:latin typeface="Cambria Math" panose="02040503050406030204" pitchFamily="18" charset="0"/>
                                  </a:rPr>
                                  <m:t>log</m:t>
                                </m:r>
                              </m:fName>
                              <m:e>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b="0" i="1" smtClean="0">
                                        <a:latin typeface="Cambria Math" panose="02040503050406030204" pitchFamily="18" charset="0"/>
                                      </a:rPr>
                                      <m:t>1−</m:t>
                                    </m:r>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i="1">
                                    <a:latin typeface="Cambria Math" panose="02040503050406030204" pitchFamily="18" charset="0"/>
                                  </a:rPr>
                                  <m:t>)</m:t>
                                </m:r>
                              </m:e>
                            </m:func>
                          </m:e>
                        </m:groupChr>
                      </m:e>
                      <m:lim>
                        <m:r>
                          <m:rPr>
                            <m:sty m:val="p"/>
                          </m:rPr>
                          <a:rPr lang="pt-BR" sz="2000" b="0" i="0" smtClean="0">
                            <a:latin typeface="Cambria Math" panose="02040503050406030204" pitchFamily="18" charset="0"/>
                          </a:rPr>
                          <m:t>S</m:t>
                        </m:r>
                        <m:r>
                          <a:rPr lang="pt-BR" sz="2000" b="0" i="0" smtClean="0">
                            <a:latin typeface="Cambria Math" panose="02040503050406030204" pitchFamily="18" charset="0"/>
                          </a:rPr>
                          <m:t>ó </m:t>
                        </m:r>
                        <m:r>
                          <m:rPr>
                            <m:sty m:val="p"/>
                          </m:rPr>
                          <a:rPr lang="pt-BR" sz="2000" b="0" i="0" smtClean="0">
                            <a:latin typeface="Cambria Math" panose="02040503050406030204" pitchFamily="18" charset="0"/>
                          </a:rPr>
                          <m:t>exerce</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influ</m:t>
                        </m:r>
                        <m:r>
                          <a:rPr lang="pt-BR" sz="2000">
                            <a:latin typeface="Cambria Math" panose="02040503050406030204" pitchFamily="18" charset="0"/>
                          </a:rPr>
                          <m:t>ê</m:t>
                        </m:r>
                        <m:r>
                          <m:rPr>
                            <m:sty m:val="p"/>
                          </m:rPr>
                          <a:rPr lang="pt-BR" sz="2000">
                            <a:latin typeface="Cambria Math" panose="02040503050406030204" pitchFamily="18" charset="0"/>
                          </a:rPr>
                          <m:t>ncia</m:t>
                        </m:r>
                        <m:r>
                          <a:rPr lang="pt-BR" sz="2000">
                            <a:latin typeface="Cambria Math" panose="02040503050406030204" pitchFamily="18" charset="0"/>
                          </a:rPr>
                          <m:t> </m:t>
                        </m:r>
                        <m:r>
                          <m:rPr>
                            <m:sty m:val="p"/>
                          </m:rPr>
                          <a:rPr lang="pt-BR" sz="2000">
                            <a:latin typeface="Cambria Math" panose="02040503050406030204" pitchFamily="18" charset="0"/>
                          </a:rPr>
                          <m:t>no</m:t>
                        </m:r>
                        <m:r>
                          <a:rPr lang="pt-BR" sz="2000">
                            <a:latin typeface="Cambria Math" panose="02040503050406030204" pitchFamily="18" charset="0"/>
                          </a:rPr>
                          <m:t> </m:t>
                        </m:r>
                        <m:r>
                          <m:rPr>
                            <m:sty m:val="p"/>
                          </m:rPr>
                          <a:rPr lang="pt-BR" sz="2000">
                            <a:latin typeface="Cambria Math" panose="02040503050406030204" pitchFamily="18" charset="0"/>
                          </a:rPr>
                          <m:t>erro</m:t>
                        </m:r>
                        <m:r>
                          <a:rPr lang="pt-BR" sz="2000">
                            <a:latin typeface="Cambria Math" panose="02040503050406030204" pitchFamily="18" charset="0"/>
                          </a:rPr>
                          <m:t> </m:t>
                        </m:r>
                        <m:r>
                          <m:rPr>
                            <m:sty m:val="p"/>
                          </m:rPr>
                          <a:rPr lang="pt-BR" sz="2000">
                            <a:latin typeface="Cambria Math" panose="02040503050406030204" pitchFamily="18" charset="0"/>
                          </a:rPr>
                          <m:t>se</m:t>
                        </m:r>
                        <m:r>
                          <a:rPr lang="pt-BR" sz="2000">
                            <a:latin typeface="Cambria Math" panose="02040503050406030204" pitchFamily="18" charset="0"/>
                          </a:rPr>
                          <m:t> </m:t>
                        </m:r>
                        <m:r>
                          <a:rPr lang="pt-BR" sz="2000" i="1">
                            <a:latin typeface="Cambria Math" panose="02040503050406030204" pitchFamily="18" charset="0"/>
                          </a:rPr>
                          <m:t>𝑦</m:t>
                        </m:r>
                        <m:r>
                          <a:rPr lang="pt-BR" sz="2000" i="1">
                            <a:latin typeface="Cambria Math" panose="02040503050406030204" pitchFamily="18" charset="0"/>
                          </a:rPr>
                          <m:t>=0</m:t>
                        </m:r>
                      </m:lim>
                    </m:limLow>
                  </m:oMath>
                </a14:m>
                <a:r>
                  <a:rPr lang="pt-BR" sz="2400" dirty="0" smtClean="0"/>
                  <a:t>.</a:t>
                </a:r>
              </a:p>
              <a:p>
                <a:r>
                  <a:rPr lang="pt-BR" dirty="0" smtClean="0"/>
                  <a:t>Com isto, podemos definir a seguinte </a:t>
                </a:r>
                <a:r>
                  <a:rPr lang="pt-BR" b="1" i="1" dirty="0" smtClean="0"/>
                  <a:t>função de erro médio</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r>
                        <a:rPr lang="pt-BR" sz="2400" b="0" i="1" smtClean="0">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i="1">
                              <a:latin typeface="Cambria Math" panose="02040503050406030204" pitchFamily="18" charset="0"/>
                            </a:rPr>
                            <m:t>𝑦</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e>
                                  </m:d>
                                </m:e>
                              </m:d>
                            </m:e>
                          </m:func>
                        </m:e>
                      </m:nary>
                      <m:r>
                        <a:rPr lang="pt-BR" sz="2400" b="0" i="1" smtClean="0">
                          <a:latin typeface="Cambria Math" panose="02040503050406030204" pitchFamily="18" charset="0"/>
                        </a:rPr>
                        <m:t>+</m:t>
                      </m:r>
                      <m:d>
                        <m:dPr>
                          <m:ctrlPr>
                            <a:rPr lang="pt-BR" sz="2400" b="0" i="1">
                              <a:latin typeface="Cambria Math" panose="02040503050406030204" pitchFamily="18" charset="0"/>
                            </a:rPr>
                          </m:ctrlPr>
                        </m:dPr>
                        <m:e>
                          <m:r>
                            <a:rPr lang="pt-BR" sz="2400" i="1">
                              <a:latin typeface="Cambria Math" panose="02040503050406030204" pitchFamily="18" charset="0"/>
                            </a:rPr>
                            <m:t>1−</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1" i="1">
                                          <a:latin typeface="Cambria Math" panose="02040503050406030204" pitchFamily="18" charset="0"/>
                                        </a:rPr>
                                      </m:ctrlPr>
                                    </m:dPr>
                                    <m:e>
                                      <m:r>
                                        <a:rPr lang="pt-BR" sz="2400" i="1">
                                          <a:latin typeface="Cambria Math" panose="02040503050406030204" pitchFamily="18" charset="0"/>
                                        </a:rPr>
                                        <m:t>𝑖</m:t>
                                      </m:r>
                                    </m:e>
                                  </m:d>
                                </m:e>
                              </m:d>
                            </m:e>
                          </m:d>
                        </m:e>
                      </m:func>
                    </m:oMath>
                  </m:oMathPara>
                </a14:m>
                <a:endParaRPr lang="pt-BR" sz="24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300" i="1">
                          <a:latin typeface="Cambria Math" panose="02040503050406030204" pitchFamily="18" charset="0"/>
                        </a:rPr>
                        <m:t>=−</m:t>
                      </m:r>
                      <m:f>
                        <m:fPr>
                          <m:ctrlPr>
                            <a:rPr lang="pt-BR" sz="2300" i="1">
                              <a:latin typeface="Cambria Math" panose="02040503050406030204" pitchFamily="18" charset="0"/>
                            </a:rPr>
                          </m:ctrlPr>
                        </m:fPr>
                        <m:num>
                          <m:r>
                            <a:rPr lang="pt-BR" sz="2300" i="1">
                              <a:latin typeface="Cambria Math" panose="02040503050406030204" pitchFamily="18" charset="0"/>
                            </a:rPr>
                            <m:t>1</m:t>
                          </m:r>
                        </m:num>
                        <m:den>
                          <m:r>
                            <a:rPr lang="pt-BR" sz="2300" i="1">
                              <a:latin typeface="Cambria Math" panose="02040503050406030204" pitchFamily="18" charset="0"/>
                            </a:rPr>
                            <m:t>𝑁</m:t>
                          </m:r>
                        </m:den>
                      </m:f>
                      <m:nary>
                        <m:naryPr>
                          <m:chr m:val="∑"/>
                          <m:ctrlPr>
                            <a:rPr lang="pt-BR" sz="2300" i="1">
                              <a:latin typeface="Cambria Math" panose="02040503050406030204" pitchFamily="18" charset="0"/>
                            </a:rPr>
                          </m:ctrlPr>
                        </m:naryPr>
                        <m:sub>
                          <m:r>
                            <m:rPr>
                              <m:brk m:alnAt="23"/>
                            </m:rPr>
                            <a:rPr lang="pt-BR" sz="2300" i="1">
                              <a:latin typeface="Cambria Math" panose="02040503050406030204" pitchFamily="18" charset="0"/>
                            </a:rPr>
                            <m:t>𝑖</m:t>
                          </m:r>
                          <m:r>
                            <a:rPr lang="pt-BR" sz="2300" i="1">
                              <a:latin typeface="Cambria Math" panose="02040503050406030204" pitchFamily="18" charset="0"/>
                            </a:rPr>
                            <m:t>=0</m:t>
                          </m:r>
                        </m:sub>
                        <m:sup>
                          <m:r>
                            <a:rPr lang="pt-BR" sz="2300" i="1">
                              <a:latin typeface="Cambria Math" panose="02040503050406030204" pitchFamily="18" charset="0"/>
                            </a:rPr>
                            <m:t>𝑁</m:t>
                          </m:r>
                          <m:r>
                            <a:rPr lang="pt-BR" sz="2300" i="1">
                              <a:latin typeface="Cambria Math" panose="02040503050406030204" pitchFamily="18" charset="0"/>
                            </a:rPr>
                            <m:t>−1</m:t>
                          </m:r>
                        </m:sup>
                        <m:e>
                          <m:r>
                            <a:rPr lang="pt-BR" sz="2300" i="1">
                              <a:latin typeface="Cambria Math" panose="02040503050406030204" pitchFamily="18" charset="0"/>
                            </a:rPr>
                            <m:t>𝑦</m:t>
                          </m:r>
                          <m:d>
                            <m:dPr>
                              <m:ctrlPr>
                                <a:rPr lang="pt-BR" sz="2300" i="1">
                                  <a:latin typeface="Cambria Math" panose="02040503050406030204" pitchFamily="18" charset="0"/>
                                </a:rPr>
                              </m:ctrlPr>
                            </m:dPr>
                            <m:e>
                              <m:r>
                                <a:rPr lang="pt-BR" sz="2300" i="1">
                                  <a:latin typeface="Cambria Math" panose="02040503050406030204" pitchFamily="18" charset="0"/>
                                </a:rPr>
                                <m:t>𝑖</m:t>
                              </m:r>
                            </m:e>
                          </m:d>
                          <m:func>
                            <m:funcPr>
                              <m:ctrlPr>
                                <a:rPr lang="pt-BR" sz="2300" i="1">
                                  <a:latin typeface="Cambria Math" panose="02040503050406030204" pitchFamily="18" charset="0"/>
                                </a:rPr>
                              </m:ctrlPr>
                            </m:funcPr>
                            <m:fName>
                              <m:r>
                                <m:rPr>
                                  <m:sty m:val="p"/>
                                </m:rPr>
                                <a:rPr lang="pt-BR" sz="2300">
                                  <a:latin typeface="Cambria Math" panose="02040503050406030204" pitchFamily="18" charset="0"/>
                                </a:rPr>
                                <m:t>log</m:t>
                              </m:r>
                            </m:fName>
                            <m:e>
                              <m:d>
                                <m:dPr>
                                  <m:ctrlPr>
                                    <a:rPr lang="pt-BR" sz="2300" i="1">
                                      <a:latin typeface="Cambria Math" panose="02040503050406030204" pitchFamily="18" charset="0"/>
                                    </a:rPr>
                                  </m:ctrlPr>
                                </m:dPr>
                                <m:e>
                                  <m:r>
                                    <a:rPr lang="pt-BR" sz="2300" i="1">
                                      <a:latin typeface="Cambria Math" panose="02040503050406030204" pitchFamily="18" charset="0"/>
                                    </a:rPr>
                                    <m:t>𝑃</m:t>
                                  </m:r>
                                  <m:d>
                                    <m:dPr>
                                      <m:endChr m:val="|"/>
                                      <m:ctrlPr>
                                        <a:rPr lang="pt-BR" sz="2300" i="1">
                                          <a:latin typeface="Cambria Math" panose="02040503050406030204" pitchFamily="18" charset="0"/>
                                        </a:rPr>
                                      </m:ctrlPr>
                                    </m:dPr>
                                    <m:e>
                                      <m:sSub>
                                        <m:sSubPr>
                                          <m:ctrlPr>
                                            <a:rPr lang="pt-BR" sz="2300" i="1">
                                              <a:latin typeface="Cambria Math" panose="02040503050406030204" pitchFamily="18" charset="0"/>
                                            </a:rPr>
                                          </m:ctrlPr>
                                        </m:sSubPr>
                                        <m:e>
                                          <m:r>
                                            <a:rPr lang="pt-BR" sz="2300" i="1">
                                              <a:latin typeface="Cambria Math" panose="02040503050406030204" pitchFamily="18" charset="0"/>
                                            </a:rPr>
                                            <m:t>𝐶</m:t>
                                          </m:r>
                                        </m:e>
                                        <m:sub>
                                          <m:r>
                                            <a:rPr lang="pt-BR" sz="2300" b="0" i="1" smtClean="0">
                                              <a:latin typeface="Cambria Math" panose="02040503050406030204" pitchFamily="18" charset="0"/>
                                            </a:rPr>
                                            <m:t>2</m:t>
                                          </m:r>
                                        </m:sub>
                                      </m:sSub>
                                      <m:r>
                                        <a:rPr lang="pt-BR" sz="2300" i="1">
                                          <a:latin typeface="Cambria Math" panose="02040503050406030204" pitchFamily="18" charset="0"/>
                                        </a:rPr>
                                        <m:t> </m:t>
                                      </m:r>
                                    </m:e>
                                  </m:d>
                                  <m:r>
                                    <a:rPr lang="pt-BR" sz="2300" b="1" i="1" smtClean="0">
                                      <a:latin typeface="Cambria Math" panose="02040503050406030204" pitchFamily="18" charset="0"/>
                                    </a:rPr>
                                    <m:t> </m:t>
                                  </m:r>
                                  <m:r>
                                    <a:rPr lang="pt-BR" sz="2300" b="1" i="1">
                                      <a:latin typeface="Cambria Math" panose="02040503050406030204" pitchFamily="18" charset="0"/>
                                    </a:rPr>
                                    <m:t>𝒙</m:t>
                                  </m:r>
                                  <m:r>
                                    <a:rPr lang="pt-BR" sz="2300" b="0" i="1" smtClean="0">
                                      <a:latin typeface="Cambria Math" panose="02040503050406030204" pitchFamily="18" charset="0"/>
                                    </a:rPr>
                                    <m:t>(</m:t>
                                  </m:r>
                                  <m:r>
                                    <a:rPr lang="pt-BR" sz="2300" b="0" i="1" smtClean="0">
                                      <a:latin typeface="Cambria Math" panose="02040503050406030204" pitchFamily="18" charset="0"/>
                                    </a:rPr>
                                    <m:t>𝑖</m:t>
                                  </m:r>
                                  <m:r>
                                    <a:rPr lang="pt-BR" sz="2300" b="0" i="1" smtClean="0">
                                      <a:latin typeface="Cambria Math" panose="02040503050406030204" pitchFamily="18" charset="0"/>
                                    </a:rPr>
                                    <m:t>);</m:t>
                                  </m:r>
                                  <m:r>
                                    <a:rPr lang="pt-BR" sz="2300" b="1" i="1">
                                      <a:latin typeface="Cambria Math" panose="02040503050406030204" pitchFamily="18" charset="0"/>
                                    </a:rPr>
                                    <m:t>𝒂</m:t>
                                  </m:r>
                                  <m:r>
                                    <a:rPr lang="pt-BR" sz="2300" i="1">
                                      <a:latin typeface="Cambria Math" panose="02040503050406030204" pitchFamily="18" charset="0"/>
                                    </a:rPr>
                                    <m:t>)</m:t>
                                  </m:r>
                                </m:e>
                              </m:d>
                            </m:e>
                          </m:func>
                        </m:e>
                      </m:nary>
                      <m:r>
                        <a:rPr lang="pt-BR" sz="2300" i="1">
                          <a:latin typeface="Cambria Math" panose="02040503050406030204" pitchFamily="18" charset="0"/>
                        </a:rPr>
                        <m:t>+</m:t>
                      </m:r>
                      <m:d>
                        <m:dPr>
                          <m:ctrlPr>
                            <a:rPr lang="pt-BR" sz="2300" i="1">
                              <a:latin typeface="Cambria Math" panose="02040503050406030204" pitchFamily="18" charset="0"/>
                            </a:rPr>
                          </m:ctrlPr>
                        </m:dPr>
                        <m:e>
                          <m:r>
                            <a:rPr lang="pt-BR" sz="2300" i="1">
                              <a:latin typeface="Cambria Math" panose="02040503050406030204" pitchFamily="18" charset="0"/>
                            </a:rPr>
                            <m:t>1−</m:t>
                          </m:r>
                          <m:r>
                            <a:rPr lang="pt-BR" sz="2300" i="1">
                              <a:latin typeface="Cambria Math" panose="02040503050406030204" pitchFamily="18" charset="0"/>
                            </a:rPr>
                            <m:t>𝑦</m:t>
                          </m:r>
                          <m:d>
                            <m:dPr>
                              <m:ctrlPr>
                                <a:rPr lang="pt-BR" sz="2300" i="1">
                                  <a:latin typeface="Cambria Math" panose="02040503050406030204" pitchFamily="18" charset="0"/>
                                </a:rPr>
                              </m:ctrlPr>
                            </m:dPr>
                            <m:e>
                              <m:r>
                                <a:rPr lang="pt-BR" sz="2300" i="1">
                                  <a:latin typeface="Cambria Math" panose="02040503050406030204" pitchFamily="18" charset="0"/>
                                </a:rPr>
                                <m:t>𝑖</m:t>
                              </m:r>
                            </m:e>
                          </m:d>
                        </m:e>
                      </m:d>
                      <m:func>
                        <m:funcPr>
                          <m:ctrlPr>
                            <a:rPr lang="pt-BR" sz="2300" i="1">
                              <a:latin typeface="Cambria Math" panose="02040503050406030204" pitchFamily="18" charset="0"/>
                            </a:rPr>
                          </m:ctrlPr>
                        </m:funcPr>
                        <m:fName>
                          <m:r>
                            <m:rPr>
                              <m:sty m:val="p"/>
                            </m:rPr>
                            <a:rPr lang="pt-BR" sz="2300">
                              <a:latin typeface="Cambria Math" panose="02040503050406030204" pitchFamily="18" charset="0"/>
                            </a:rPr>
                            <m:t>log</m:t>
                          </m:r>
                        </m:fName>
                        <m:e>
                          <m:d>
                            <m:dPr>
                              <m:ctrlPr>
                                <a:rPr lang="pt-BR" sz="2300" i="1">
                                  <a:latin typeface="Cambria Math" panose="02040503050406030204" pitchFamily="18" charset="0"/>
                                </a:rPr>
                              </m:ctrlPr>
                            </m:dPr>
                            <m:e>
                              <m:r>
                                <a:rPr lang="pt-BR" sz="2300" i="1">
                                  <a:latin typeface="Cambria Math" panose="02040503050406030204" pitchFamily="18" charset="0"/>
                                </a:rPr>
                                <m:t>𝑃</m:t>
                              </m:r>
                              <m:d>
                                <m:dPr>
                                  <m:endChr m:val="|"/>
                                  <m:ctrlPr>
                                    <a:rPr lang="pt-BR" sz="2300" i="1">
                                      <a:latin typeface="Cambria Math" panose="02040503050406030204" pitchFamily="18" charset="0"/>
                                    </a:rPr>
                                  </m:ctrlPr>
                                </m:dPr>
                                <m:e>
                                  <m:sSub>
                                    <m:sSubPr>
                                      <m:ctrlPr>
                                        <a:rPr lang="pt-BR" sz="2300" i="1">
                                          <a:latin typeface="Cambria Math" panose="02040503050406030204" pitchFamily="18" charset="0"/>
                                        </a:rPr>
                                      </m:ctrlPr>
                                    </m:sSubPr>
                                    <m:e>
                                      <m:r>
                                        <a:rPr lang="pt-BR" sz="2300" i="1">
                                          <a:latin typeface="Cambria Math" panose="02040503050406030204" pitchFamily="18" charset="0"/>
                                        </a:rPr>
                                        <m:t>𝐶</m:t>
                                      </m:r>
                                    </m:e>
                                    <m:sub>
                                      <m:r>
                                        <a:rPr lang="pt-BR" sz="2300" b="0" i="1" smtClean="0">
                                          <a:latin typeface="Cambria Math" panose="02040503050406030204" pitchFamily="18" charset="0"/>
                                        </a:rPr>
                                        <m:t>1</m:t>
                                      </m:r>
                                    </m:sub>
                                  </m:sSub>
                                  <m:r>
                                    <a:rPr lang="pt-BR" sz="2300" i="1">
                                      <a:latin typeface="Cambria Math" panose="02040503050406030204" pitchFamily="18" charset="0"/>
                                    </a:rPr>
                                    <m:t> </m:t>
                                  </m:r>
                                </m:e>
                              </m:d>
                              <m:r>
                                <a:rPr lang="pt-BR" sz="2300" b="1" i="1" smtClean="0">
                                  <a:latin typeface="Cambria Math" panose="02040503050406030204" pitchFamily="18" charset="0"/>
                                </a:rPr>
                                <m:t> </m:t>
                              </m:r>
                              <m:r>
                                <a:rPr lang="pt-BR" sz="2300" b="1" i="1">
                                  <a:latin typeface="Cambria Math" panose="02040503050406030204" pitchFamily="18" charset="0"/>
                                </a:rPr>
                                <m:t>𝒙</m:t>
                              </m:r>
                              <m:r>
                                <a:rPr lang="pt-BR" sz="2300" b="0" i="1" smtClean="0">
                                  <a:latin typeface="Cambria Math" panose="02040503050406030204" pitchFamily="18" charset="0"/>
                                </a:rPr>
                                <m:t>(</m:t>
                              </m:r>
                              <m:r>
                                <a:rPr lang="pt-BR" sz="2300" b="0" i="1" smtClean="0">
                                  <a:latin typeface="Cambria Math" panose="02040503050406030204" pitchFamily="18" charset="0"/>
                                </a:rPr>
                                <m:t>𝑖</m:t>
                              </m:r>
                              <m:r>
                                <a:rPr lang="pt-BR" sz="2300" b="0" i="1" smtClean="0">
                                  <a:latin typeface="Cambria Math" panose="02040503050406030204" pitchFamily="18" charset="0"/>
                                </a:rPr>
                                <m:t>);</m:t>
                              </m:r>
                              <m:r>
                                <a:rPr lang="pt-BR" sz="2300" b="1" i="1">
                                  <a:latin typeface="Cambria Math" panose="02040503050406030204" pitchFamily="18" charset="0"/>
                                </a:rPr>
                                <m:t>𝒂</m:t>
                              </m:r>
                              <m:r>
                                <a:rPr lang="pt-BR" sz="2300" i="1">
                                  <a:latin typeface="Cambria Math" panose="02040503050406030204" pitchFamily="18" charset="0"/>
                                </a:rPr>
                                <m:t>)</m:t>
                              </m:r>
                            </m:e>
                          </m:d>
                        </m:e>
                      </m:func>
                    </m:oMath>
                  </m:oMathPara>
                </a14:m>
                <a:endParaRPr lang="pt-BR" sz="23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rPr>
                            <m:t>1</m:t>
                          </m:r>
                        </m:num>
                        <m:den>
                          <m:r>
                            <a:rPr lang="pt-BR" sz="2600" i="1">
                              <a:latin typeface="Cambria Math" panose="02040503050406030204" pitchFamily="18" charset="0"/>
                            </a:rPr>
                            <m:t>𝑁</m:t>
                          </m:r>
                        </m:den>
                      </m:f>
                      <m:nary>
                        <m:naryPr>
                          <m:chr m:val="∑"/>
                          <m:ctrlPr>
                            <a:rPr lang="pt-BR" sz="2600" i="1" smtClean="0">
                              <a:latin typeface="Cambria Math" panose="02040503050406030204" pitchFamily="18" charset="0"/>
                            </a:rPr>
                          </m:ctrlPr>
                        </m:naryPr>
                        <m:sub>
                          <m:r>
                            <m:rPr>
                              <m:brk m:alnAt="23"/>
                            </m:rPr>
                            <a:rPr lang="pt-BR" sz="2600" i="1">
                              <a:latin typeface="Cambria Math" panose="02040503050406030204" pitchFamily="18" charset="0"/>
                            </a:rPr>
                            <m:t>𝑖</m:t>
                          </m:r>
                          <m:r>
                            <a:rPr lang="pt-BR" sz="2600" i="1">
                              <a:latin typeface="Cambria Math" panose="02040503050406030204" pitchFamily="18" charset="0"/>
                            </a:rPr>
                            <m:t>=0</m:t>
                          </m:r>
                        </m:sub>
                        <m:sup>
                          <m:r>
                            <a:rPr lang="pt-BR" sz="2600" i="1">
                              <a:latin typeface="Cambria Math" panose="02040503050406030204" pitchFamily="18" charset="0"/>
                            </a:rPr>
                            <m:t>𝑁</m:t>
                          </m:r>
                          <m:r>
                            <a:rPr lang="pt-BR" sz="2600" i="1">
                              <a:latin typeface="Cambria Math" panose="02040503050406030204" pitchFamily="18" charset="0"/>
                            </a:rPr>
                            <m:t>−1</m:t>
                          </m:r>
                        </m:sup>
                        <m:e>
                          <m:nary>
                            <m:naryPr>
                              <m:chr m:val="∑"/>
                              <m:ctrlPr>
                                <a:rPr lang="pt-BR" sz="2600" i="1">
                                  <a:latin typeface="Cambria Math" panose="02040503050406030204" pitchFamily="18" charset="0"/>
                                </a:rPr>
                              </m:ctrlPr>
                            </m:naryPr>
                            <m:sub>
                              <m:r>
                                <a:rPr lang="pt-BR" sz="2600" b="0" i="1" smtClean="0">
                                  <a:latin typeface="Cambria Math" panose="02040503050406030204" pitchFamily="18" charset="0"/>
                                </a:rPr>
                                <m:t>𝑞</m:t>
                              </m:r>
                              <m:r>
                                <a:rPr lang="pt-BR" sz="2600" i="1">
                                  <a:latin typeface="Cambria Math" panose="02040503050406030204" pitchFamily="18" charset="0"/>
                                </a:rPr>
                                <m:t>=</m:t>
                              </m:r>
                              <m:r>
                                <a:rPr lang="pt-BR" sz="2600" b="0" i="1" smtClean="0">
                                  <a:latin typeface="Cambria Math" panose="02040503050406030204" pitchFamily="18" charset="0"/>
                                </a:rPr>
                                <m:t>1</m:t>
                              </m:r>
                            </m:sub>
                            <m:sup>
                              <m:r>
                                <a:rPr lang="pt-BR" sz="2600" b="0" i="1" smtClean="0">
                                  <a:latin typeface="Cambria Math" panose="02040503050406030204" pitchFamily="18" charset="0"/>
                                </a:rPr>
                                <m:t>𝑄</m:t>
                              </m:r>
                            </m:sup>
                            <m:e>
                              <m:r>
                                <a:rPr lang="pt-BR" sz="2600" b="0" i="1" smtClean="0">
                                  <a:latin typeface="Cambria Math" panose="02040503050406030204" pitchFamily="18" charset="0"/>
                                </a:rPr>
                                <m:t>1</m:t>
                              </m:r>
                              <m:d>
                                <m:dPr>
                                  <m:begChr m:val="{"/>
                                  <m:endChr m:val="}"/>
                                  <m:ctrlPr>
                                    <a:rPr lang="pt-BR" sz="2600" b="0" i="1" smtClean="0">
                                      <a:latin typeface="Cambria Math" panose="02040503050406030204" pitchFamily="18" charset="0"/>
                                    </a:rPr>
                                  </m:ctrlPr>
                                </m:dPr>
                                <m:e>
                                  <m:r>
                                    <a:rPr lang="pt-BR" sz="2600" i="1">
                                      <a:latin typeface="Cambria Math" panose="02040503050406030204" pitchFamily="18" charset="0"/>
                                    </a:rPr>
                                    <m:t>𝑦</m:t>
                                  </m:r>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b="0" i="1" smtClean="0">
                                      <a:latin typeface="Cambria Math" panose="02040503050406030204" pitchFamily="18" charset="0"/>
                                    </a:rPr>
                                    <m:t>+1==</m:t>
                                  </m:r>
                                  <m:r>
                                    <a:rPr lang="pt-BR" sz="2600" b="0" i="1" smtClean="0">
                                      <a:latin typeface="Cambria Math" panose="02040503050406030204" pitchFamily="18" charset="0"/>
                                    </a:rPr>
                                    <m:t>𝑞</m:t>
                                  </m:r>
                                </m:e>
                              </m:d>
                              <m:func>
                                <m:funcPr>
                                  <m:ctrlPr>
                                    <a:rPr lang="pt-BR" sz="2600" i="1">
                                      <a:latin typeface="Cambria Math" panose="02040503050406030204" pitchFamily="18" charset="0"/>
                                    </a:rPr>
                                  </m:ctrlPr>
                                </m:funcPr>
                                <m:fName>
                                  <m:r>
                                    <m:rPr>
                                      <m:sty m:val="p"/>
                                    </m:rPr>
                                    <a:rPr lang="pt-BR" sz="2600">
                                      <a:latin typeface="Cambria Math" panose="02040503050406030204" pitchFamily="18" charset="0"/>
                                    </a:rPr>
                                    <m:t>log</m:t>
                                  </m:r>
                                </m:fName>
                                <m:e>
                                  <m:d>
                                    <m:dPr>
                                      <m:ctrlPr>
                                        <a:rPr lang="pt-BR" sz="2600" i="1">
                                          <a:latin typeface="Cambria Math" panose="02040503050406030204" pitchFamily="18" charset="0"/>
                                        </a:rPr>
                                      </m:ctrlPr>
                                    </m:dPr>
                                    <m:e>
                                      <m:r>
                                        <a:rPr lang="pt-BR" sz="2600" i="1">
                                          <a:latin typeface="Cambria Math" panose="02040503050406030204" pitchFamily="18" charset="0"/>
                                        </a:rPr>
                                        <m:t>𝑃</m:t>
                                      </m:r>
                                      <m:d>
                                        <m:dPr>
                                          <m:endChr m:val="|"/>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b="0" i="1" smtClean="0">
                                                  <a:latin typeface="Cambria Math" panose="02040503050406030204" pitchFamily="18" charset="0"/>
                                                </a:rPr>
                                                <m:t>𝑞</m:t>
                                              </m:r>
                                            </m:sub>
                                          </m:sSub>
                                          <m:r>
                                            <a:rPr lang="pt-BR" sz="2600" i="1">
                                              <a:latin typeface="Cambria Math" panose="02040503050406030204" pitchFamily="18" charset="0"/>
                                            </a:rPr>
                                            <m:t> </m:t>
                                          </m:r>
                                        </m:e>
                                      </m:d>
                                      <m:r>
                                        <a:rPr lang="pt-BR" sz="2600" b="1" i="1" smtClean="0">
                                          <a:latin typeface="Cambria Math" panose="02040503050406030204" pitchFamily="18" charset="0"/>
                                        </a:rPr>
                                        <m:t> </m:t>
                                      </m:r>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b="0" i="1" smtClean="0">
                                          <a:latin typeface="Cambria Math" panose="02040503050406030204" pitchFamily="18" charset="0"/>
                                        </a:rPr>
                                        <m:t>𝑖</m:t>
                                      </m:r>
                                      <m:r>
                                        <a:rPr lang="pt-BR" sz="2600" b="0" i="1" smtClean="0">
                                          <a:latin typeface="Cambria Math" panose="02040503050406030204" pitchFamily="18" charset="0"/>
                                        </a:rPr>
                                        <m:t>);</m:t>
                                      </m:r>
                                      <m:r>
                                        <a:rPr lang="pt-BR" sz="2600" b="1" i="1" smtClean="0">
                                          <a:latin typeface="Cambria Math" panose="02040503050406030204" pitchFamily="18" charset="0"/>
                                        </a:rPr>
                                        <m:t>𝒂</m:t>
                                      </m:r>
                                      <m:r>
                                        <a:rPr lang="pt-BR" sz="2600" i="1">
                                          <a:latin typeface="Cambria Math" panose="02040503050406030204" pitchFamily="18" charset="0"/>
                                        </a:rPr>
                                        <m:t>)</m:t>
                                      </m:r>
                                    </m:e>
                                  </m:d>
                                </m:e>
                              </m:func>
                            </m:e>
                          </m:nary>
                        </m:e>
                      </m:nary>
                      <m:r>
                        <a:rPr lang="pt-BR" sz="2600" b="0" i="1" smtClean="0">
                          <a:latin typeface="Cambria Math" panose="02040503050406030204" pitchFamily="18" charset="0"/>
                        </a:rPr>
                        <m:t>,</m:t>
                      </m:r>
                    </m:oMath>
                  </m:oMathPara>
                </a14:m>
                <a:endParaRPr lang="pt-BR" sz="2600" b="1" i="1" dirty="0" smtClean="0"/>
              </a:p>
              <a:p>
                <a:pPr marL="0" indent="0">
                  <a:buNone/>
                </a:pPr>
                <a:r>
                  <a:rPr lang="pt-BR" sz="2500" dirty="0" smtClean="0"/>
                  <a:t>onde </a:t>
                </a:r>
                <a:r>
                  <a:rPr lang="pt-BR" sz="2500" dirty="0"/>
                  <a:t>1{⋅} é a </a:t>
                </a:r>
                <a:r>
                  <a:rPr lang="pt-BR" sz="2500" b="1" i="1" dirty="0"/>
                  <a:t>função indicadora</a:t>
                </a:r>
                <a:r>
                  <a:rPr lang="pt-BR" sz="2500" dirty="0"/>
                  <a:t>, de modo que 1{uma afirmação verdadeira} = 1 e 1{uma afirmação falsa} = 0.</a:t>
                </a:r>
              </a:p>
              <a:p>
                <a:r>
                  <a:rPr lang="pt-BR" dirty="0"/>
                  <a:t>A má </a:t>
                </a:r>
                <a:r>
                  <a:rPr lang="pt-BR" dirty="0" smtClean="0"/>
                  <a:t>notícia aqui </a:t>
                </a:r>
                <a:r>
                  <a:rPr lang="pt-BR" dirty="0"/>
                  <a:t>é que não existe uma </a:t>
                </a:r>
                <a:r>
                  <a:rPr lang="pt-BR" b="1" i="1" dirty="0"/>
                  <a:t>equação de forma fechada </a:t>
                </a:r>
                <a:r>
                  <a:rPr lang="pt-BR" dirty="0"/>
                  <a:t>conhecida para calcular o valor </a:t>
                </a:r>
                <a:r>
                  <a:rPr lang="pt-BR" dirty="0" smtClean="0"/>
                  <a:t>dos pesos </a:t>
                </a:r>
                <a14:m>
                  <m:oMath xmlns:m="http://schemas.openxmlformats.org/officeDocument/2006/math">
                    <m:r>
                      <a:rPr lang="pt-BR" b="1" i="1">
                        <a:latin typeface="Cambria Math" panose="02040503050406030204" pitchFamily="18" charset="0"/>
                      </a:rPr>
                      <m:t>𝒂</m:t>
                    </m:r>
                  </m:oMath>
                </a14:m>
                <a:r>
                  <a:rPr lang="pt-BR" dirty="0" smtClean="0"/>
                  <a:t> </a:t>
                </a:r>
                <a:r>
                  <a:rPr lang="pt-BR" dirty="0"/>
                  <a:t>que </a:t>
                </a:r>
                <a:r>
                  <a:rPr lang="pt-BR" dirty="0" smtClean="0"/>
                  <a:t>minimize </a:t>
                </a:r>
                <a:r>
                  <a:rPr lang="pt-BR" dirty="0"/>
                  <a:t>essa </a:t>
                </a:r>
                <a:r>
                  <a:rPr lang="pt-BR" b="1" i="1" dirty="0"/>
                  <a:t>função de </a:t>
                </a:r>
                <a:r>
                  <a:rPr lang="pt-BR" b="1" i="1" dirty="0" smtClean="0"/>
                  <a:t>erro </a:t>
                </a:r>
                <a:r>
                  <a:rPr lang="pt-BR" dirty="0" smtClean="0"/>
                  <a:t>(ou seja, não </a:t>
                </a:r>
                <a:r>
                  <a:rPr lang="pt-BR" dirty="0"/>
                  <a:t>há </a:t>
                </a:r>
                <a:r>
                  <a:rPr lang="pt-BR" dirty="0" smtClean="0"/>
                  <a:t>um equivalente </a:t>
                </a:r>
                <a:r>
                  <a:rPr lang="pt-BR" dirty="0"/>
                  <a:t>da </a:t>
                </a:r>
                <a:r>
                  <a:rPr lang="pt-BR" b="1" i="1" dirty="0"/>
                  <a:t>Equação Normal</a:t>
                </a:r>
                <a:r>
                  <a:rPr lang="pt-BR" dirty="0"/>
                  <a:t>). </a:t>
                </a:r>
                <a:endParaRPr lang="pt-BR" dirty="0" smtClean="0"/>
              </a:p>
              <a:p>
                <a:r>
                  <a:rPr lang="pt-BR" dirty="0" smtClean="0"/>
                  <a:t>A </a:t>
                </a:r>
                <a:r>
                  <a:rPr lang="pt-BR" dirty="0"/>
                  <a:t>boa notícia é que essa </a:t>
                </a:r>
                <a:r>
                  <a:rPr lang="pt-BR" b="1" i="1" dirty="0"/>
                  <a:t>função de </a:t>
                </a:r>
                <a:r>
                  <a:rPr lang="pt-BR" b="1" i="1" dirty="0" smtClean="0"/>
                  <a:t>erro </a:t>
                </a:r>
                <a:r>
                  <a:rPr lang="pt-BR" dirty="0" smtClean="0"/>
                  <a:t>é </a:t>
                </a:r>
                <a:r>
                  <a:rPr lang="pt-BR" b="1" i="1" dirty="0" smtClean="0"/>
                  <a:t>convexa</a:t>
                </a:r>
                <a:r>
                  <a:rPr lang="pt-BR" dirty="0"/>
                  <a:t> </a:t>
                </a:r>
                <a:r>
                  <a:rPr lang="pt-BR" dirty="0" smtClean="0"/>
                  <a:t>e portanto, é garantido que o algoritmo do </a:t>
                </a:r>
                <a:r>
                  <a:rPr lang="pt-BR" b="1" i="1" dirty="0" smtClean="0"/>
                  <a:t>gradiente descendente </a:t>
                </a:r>
                <a:r>
                  <a:rPr lang="pt-BR" dirty="0" smtClean="0"/>
                  <a:t>encontre</a:t>
                </a:r>
                <a:r>
                  <a:rPr lang="pt-BR" b="1" i="1" dirty="0" smtClean="0"/>
                  <a:t> </a:t>
                </a:r>
                <a:r>
                  <a:rPr lang="pt-BR" dirty="0" smtClean="0"/>
                  <a:t>o </a:t>
                </a:r>
                <a:r>
                  <a:rPr lang="pt-BR" dirty="0"/>
                  <a:t>mínimo global </a:t>
                </a:r>
                <a:r>
                  <a:rPr lang="pt-BR" dirty="0" smtClean="0"/>
                  <a:t>(dado que </a:t>
                </a:r>
                <a:r>
                  <a:rPr lang="pt-BR" dirty="0"/>
                  <a:t>a </a:t>
                </a:r>
                <a:r>
                  <a:rPr lang="pt-BR" b="1" i="1" dirty="0"/>
                  <a:t>taxa de </a:t>
                </a:r>
                <a:r>
                  <a:rPr lang="pt-BR" b="1" i="1" dirty="0" smtClean="0"/>
                  <a:t>aprendizagem</a:t>
                </a:r>
                <a:r>
                  <a:rPr lang="pt-BR" dirty="0" smtClean="0"/>
                  <a:t> </a:t>
                </a:r>
                <a:r>
                  <a:rPr lang="pt-BR" dirty="0"/>
                  <a:t>não </a:t>
                </a:r>
                <a:r>
                  <a:rPr lang="pt-BR" dirty="0" smtClean="0"/>
                  <a:t>seja muito </a:t>
                </a:r>
                <a:r>
                  <a:rPr lang="pt-BR" dirty="0"/>
                  <a:t>grande e você </a:t>
                </a:r>
                <a:r>
                  <a:rPr lang="pt-BR" dirty="0" smtClean="0"/>
                  <a:t>espere tempo </a:t>
                </a:r>
                <a:r>
                  <a:rPr lang="pt-BR" dirty="0"/>
                  <a:t>suficiente).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31496"/>
                <a:ext cx="11129211" cy="5526504"/>
              </a:xfrm>
              <a:blipFill rotWithShape="0">
                <a:blip r:embed="rId3"/>
                <a:stretch>
                  <a:fillRect l="-658" t="-2205" r="-8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853682" y="3398293"/>
                <a:ext cx="17514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0,1</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m:oMathPara>
                </a14:m>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9853682" y="3398293"/>
                <a:ext cx="1751463" cy="369332"/>
              </a:xfrm>
              <a:prstGeom prst="rect">
                <a:avLst/>
              </a:prstGeom>
              <a:blipFill rotWithShape="0">
                <a:blip r:embed="rId4"/>
                <a:stretch>
                  <a:fillRect b="-6557"/>
                </a:stretch>
              </a:blipFill>
            </p:spPr>
            <p:txBody>
              <a:bodyPr/>
              <a:lstStyle/>
              <a:p>
                <a:r>
                  <a:rPr lang="pt-BR">
                    <a:noFill/>
                  </a:rPr>
                  <a:t> </a:t>
                </a:r>
              </a:p>
            </p:txBody>
          </p:sp>
        </mc:Fallback>
      </mc:AlternateContent>
      <p:cxnSp>
        <p:nvCxnSpPr>
          <p:cNvPr id="7" name="Straight Arrow Connector 6"/>
          <p:cNvCxnSpPr/>
          <p:nvPr/>
        </p:nvCxnSpPr>
        <p:spPr>
          <a:xfrm flipV="1">
            <a:off x="5732060" y="3582959"/>
            <a:ext cx="4271749" cy="5117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82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treinamento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99126" cy="5167311"/>
              </a:xfrm>
            </p:spPr>
            <p:txBody>
              <a:bodyPr>
                <a:normAutofit/>
              </a:bodyPr>
              <a:lstStyle/>
              <a:p>
                <a:r>
                  <a:rPr lang="pt-BR" sz="2600" dirty="0" smtClean="0"/>
                  <a:t>Semelhante ao que fizemos com a </a:t>
                </a:r>
                <a:r>
                  <a:rPr lang="pt-BR" sz="2600" b="1" i="1" dirty="0" smtClean="0"/>
                  <a:t>regressão linear</a:t>
                </a:r>
                <a:r>
                  <a:rPr lang="pt-BR" sz="2600" dirty="0" smtClean="0"/>
                  <a:t>, </a:t>
                </a:r>
                <a:r>
                  <a:rPr lang="pt-BR" sz="2600" dirty="0"/>
                  <a:t>vamos apresentar </a:t>
                </a:r>
                <a:r>
                  <a:rPr lang="pt-BR" sz="2600" dirty="0" smtClean="0"/>
                  <a:t>em seguida o </a:t>
                </a:r>
                <a:r>
                  <a:rPr lang="pt-BR" sz="2600" dirty="0"/>
                  <a:t>algoritmo </a:t>
                </a:r>
                <a:r>
                  <a:rPr lang="pt-BR" sz="2600" dirty="0" smtClean="0"/>
                  <a:t>do </a:t>
                </a:r>
                <a:r>
                  <a:rPr lang="pt-BR" sz="2600" b="1" i="1" dirty="0"/>
                  <a:t>gradiente descendente </a:t>
                </a:r>
                <a:r>
                  <a:rPr lang="pt-BR" sz="2600" dirty="0"/>
                  <a:t>para a </a:t>
                </a:r>
                <a:r>
                  <a:rPr lang="pt-BR" sz="2600" b="1" i="1" dirty="0" smtClean="0"/>
                  <a:t>minimização</a:t>
                </a:r>
                <a:r>
                  <a:rPr lang="pt-BR" sz="2600" dirty="0" smtClean="0"/>
                  <a:t> </a:t>
                </a:r>
                <a:r>
                  <a:rPr lang="pt-BR" sz="2600" dirty="0"/>
                  <a:t>da </a:t>
                </a:r>
                <a:r>
                  <a:rPr lang="pt-BR" sz="2600" b="1" i="1" dirty="0" smtClean="0"/>
                  <a:t>função de erro médio </a:t>
                </a:r>
                <a:r>
                  <a:rPr lang="pt-BR" sz="2600" dirty="0" smtClean="0"/>
                  <a:t>apresentada anteriormente.</a:t>
                </a:r>
              </a:p>
              <a:p>
                <a:r>
                  <a:rPr lang="pt-BR" sz="2600" dirty="0" smtClean="0"/>
                  <a:t>Antes de encontrarmos o </a:t>
                </a:r>
                <a:r>
                  <a:rPr lang="pt-BR" sz="2600" b="1" i="1" dirty="0" smtClean="0"/>
                  <a:t>vetor gradiente </a:t>
                </a:r>
                <a:r>
                  <a:rPr lang="pt-BR" sz="2600" dirty="0" smtClean="0"/>
                  <a:t>de </a:t>
                </a:r>
                <a14:m>
                  <m:oMath xmlns:m="http://schemas.openxmlformats.org/officeDocument/2006/math">
                    <m:sSub>
                      <m:sSubPr>
                        <m:ctrlPr>
                          <a:rPr lang="pt-BR" sz="2600" i="1">
                            <a:latin typeface="Cambria Math" panose="02040503050406030204" pitchFamily="18" charset="0"/>
                          </a:rPr>
                        </m:ctrlPr>
                      </m:sSubPr>
                      <m:e>
                        <m:r>
                          <a:rPr lang="pt-BR" sz="2600" i="1">
                            <a:latin typeface="Cambria Math" panose="02040503050406030204" pitchFamily="18" charset="0"/>
                          </a:rPr>
                          <m:t>𝐽</m:t>
                        </m:r>
                      </m:e>
                      <m:sub>
                        <m:r>
                          <a:rPr lang="pt-BR" sz="2600" i="1">
                            <a:latin typeface="Cambria Math" panose="02040503050406030204" pitchFamily="18" charset="0"/>
                          </a:rPr>
                          <m:t>𝑒</m:t>
                        </m:r>
                      </m:sub>
                    </m:sSub>
                    <m:d>
                      <m:dPr>
                        <m:ctrlPr>
                          <a:rPr lang="pt-BR" sz="2600" i="1">
                            <a:latin typeface="Cambria Math" panose="02040503050406030204" pitchFamily="18" charset="0"/>
                          </a:rPr>
                        </m:ctrlPr>
                      </m:dPr>
                      <m:e>
                        <m:r>
                          <a:rPr lang="pt-BR" sz="2600" b="1" i="1">
                            <a:latin typeface="Cambria Math" panose="02040503050406030204" pitchFamily="18" charset="0"/>
                          </a:rPr>
                          <m:t>𝒂</m:t>
                        </m:r>
                      </m:e>
                    </m:d>
                  </m:oMath>
                </a14:m>
                <a:r>
                  <a:rPr lang="pt-BR" sz="2600" dirty="0" smtClean="0"/>
                  <a:t>, vamos reescrever a </a:t>
                </a:r>
                <a:r>
                  <a:rPr lang="pt-BR" sz="2600" b="1" i="1" dirty="0" smtClean="0"/>
                  <a:t>função de erro</a:t>
                </a:r>
                <a:r>
                  <a:rPr lang="pt-BR" sz="2600" dirty="0" smtClean="0"/>
                  <a:t> utilizando as seguintes equivalências</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e>
                        </m:d>
                        <m:r>
                          <a:rPr lang="pt-BR" sz="2400" i="1">
                            <a:latin typeface="Cambria Math" panose="02040503050406030204" pitchFamily="18" charset="0"/>
                          </a:rPr>
                          <m:t>)</m:t>
                        </m:r>
                      </m:e>
                    </m:func>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0" i="1" smtClean="0">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d>
                        <m:r>
                          <a:rPr lang="pt-BR" sz="2400" i="1">
                            <a:latin typeface="Cambria Math" panose="02040503050406030204" pitchFamily="18" charset="0"/>
                          </a:rPr>
                          <m:t>)</m:t>
                        </m:r>
                      </m:e>
                    </m:func>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r>
                  <a:rPr lang="pt-BR" sz="2600" dirty="0" smtClean="0"/>
                  <a:t>Assim, a nova expressão para a </a:t>
                </a:r>
                <a:r>
                  <a:rPr lang="pt-BR" sz="2600" b="1" i="1" dirty="0" smtClean="0"/>
                  <a:t>função de erro médio </a:t>
                </a:r>
                <a:r>
                  <a:rPr lang="pt-BR" sz="2600" dirty="0" smtClean="0"/>
                  <a:t>é dada por</a:t>
                </a:r>
              </a:p>
              <a:p>
                <a:pPr marL="0" indent="0">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r>
                        <a:rPr lang="pt-BR" sz="2400" b="0" i="0" smtClean="0">
                          <a:latin typeface="Cambria Math" panose="02040503050406030204" pitchFamily="18" charset="0"/>
                        </a:rPr>
                        <m:t>+(1</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d>
                    </m:oMath>
                  </m:oMathPara>
                </a14:m>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99126" cy="5167311"/>
              </a:xfrm>
              <a:blipFill rotWithShape="0">
                <a:blip r:embed="rId3"/>
                <a:stretch>
                  <a:fillRect l="-816" t="-1769"/>
                </a:stretch>
              </a:blipFill>
            </p:spPr>
            <p:txBody>
              <a:bodyPr/>
              <a:lstStyle/>
              <a:p>
                <a:r>
                  <a:rPr lang="pt-BR">
                    <a:noFill/>
                  </a:rPr>
                  <a:t> </a:t>
                </a:r>
              </a:p>
            </p:txBody>
          </p:sp>
        </mc:Fallback>
      </mc:AlternateContent>
    </p:spTree>
    <p:extLst>
      <p:ext uri="{BB962C8B-B14F-4D97-AF65-F5344CB8AC3E}">
        <p14:creationId xmlns:p14="http://schemas.microsoft.com/office/powerpoint/2010/main" val="1576204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5694" cy="4855094"/>
              </a:xfrm>
            </p:spPr>
            <p:txBody>
              <a:bodyPr>
                <a:normAutofit lnSpcReduction="10000"/>
              </a:bodyPr>
              <a:lstStyle/>
              <a:p>
                <a:r>
                  <a:rPr lang="pt-BR" dirty="0" smtClean="0"/>
                  <a:t>O termo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a:t>
                </a:r>
                <a:r>
                  <a:rPr lang="pt-BR" dirty="0"/>
                  <a:t>é cancelado com um dos elementos gerados a partir do produto envolvido no segundo termo, de </a:t>
                </a:r>
                <a:r>
                  <a:rPr lang="pt-BR" dirty="0" smtClean="0"/>
                  <a:t>forma que</a:t>
                </a:r>
              </a:p>
              <a:p>
                <a:pPr marL="0" indent="0" algn="ctr">
                  <a:buNone/>
                </a:pP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smtClean="0">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1"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b="1"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oMath>
                </a14:m>
                <a:r>
                  <a:rPr lang="pt-BR" sz="2400" dirty="0" smtClean="0"/>
                  <a:t>.</a:t>
                </a:r>
              </a:p>
              <a:p>
                <a:r>
                  <a:rPr lang="pt-BR" dirty="0" smtClean="0"/>
                  <a:t>Se </a:t>
                </a:r>
                <a14:m>
                  <m:oMath xmlns:m="http://schemas.openxmlformats.org/officeDocument/2006/math">
                    <m:r>
                      <a:rPr lang="pt-BR" b="0" i="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smtClean="0">
                        <a:latin typeface="Cambria Math" panose="02040503050406030204" pitchFamily="18" charset="0"/>
                      </a:rPr>
                      <m:t>=</m:t>
                    </m:r>
                    <m:func>
                      <m:funcPr>
                        <m:ctrlPr>
                          <a:rPr lang="pt-BR" i="1">
                            <a:latin typeface="Cambria Math" panose="02040503050406030204" pitchFamily="18" charset="0"/>
                          </a:rPr>
                        </m:ctrlPr>
                      </m:funcPr>
                      <m:fName>
                        <m:r>
                          <a:rPr lang="pt-BR" b="0" i="1" smtClean="0">
                            <a:latin typeface="Cambria Math" panose="02040503050406030204" pitchFamily="18" charset="0"/>
                          </a:rPr>
                          <m:t>−</m:t>
                        </m:r>
                        <m:r>
                          <m:rPr>
                            <m:sty m:val="p"/>
                          </m:rPr>
                          <a:rPr lang="pt-BR">
                            <a:latin typeface="Cambria Math" panose="02040503050406030204" pitchFamily="18" charset="0"/>
                          </a:rPr>
                          <m:t>log</m:t>
                        </m:r>
                      </m:fName>
                      <m:e>
                        <m:d>
                          <m:dPr>
                            <m:ctrlPr>
                              <a:rPr lang="pt-BR" i="1">
                                <a:latin typeface="Cambria Math" panose="02040503050406030204" pitchFamily="18" charset="0"/>
                              </a:rPr>
                            </m:ctrlPr>
                          </m:dPr>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então</a:t>
                </a:r>
              </a:p>
              <a:p>
                <a:pPr marL="0" indent="0" algn="ctr">
                  <a:buNone/>
                </a:pPr>
                <a14:m>
                  <m:oMath xmlns:m="http://schemas.openxmlformats.org/officeDocument/2006/math">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r>
                          <a:rPr lang="pt-BR" b="1" i="1" smtClean="0">
                            <a:latin typeface="Cambria Math" panose="02040503050406030204" pitchFamily="18" charset="0"/>
                          </a:rPr>
                          <m:t>=</m:t>
                        </m:r>
                      </m:e>
                    </m:func>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a:t>
                </a:r>
              </a:p>
              <a:p>
                <a:r>
                  <a:rPr lang="pt-BR" dirty="0" smtClean="0"/>
                  <a:t>Desta forma, a </a:t>
                </a:r>
                <a:r>
                  <a:rPr lang="pt-BR" b="1" i="1" dirty="0" smtClean="0"/>
                  <a:t>função de erro médio </a:t>
                </a:r>
                <a:r>
                  <a:rPr lang="pt-BR" dirty="0" smtClean="0"/>
                  <a:t>se torna</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nary>
                  </m:oMath>
                </a14:m>
                <a:r>
                  <a:rPr lang="pt-BR" dirty="0" smtClean="0"/>
                  <a:t>.</a:t>
                </a:r>
              </a:p>
              <a:p>
                <a:r>
                  <a:rPr lang="pt-BR" dirty="0" smtClean="0"/>
                  <a:t>Em seguida, encontramos o </a:t>
                </a:r>
                <a:r>
                  <a:rPr lang="pt-BR" b="1" i="1" dirty="0" smtClean="0"/>
                  <a:t>vetor gradiente </a:t>
                </a:r>
                <a:r>
                  <a:rPr lang="pt-BR" dirty="0" smtClean="0"/>
                  <a:t>de cada termo da equação acima.</a:t>
                </a:r>
              </a:p>
              <a:p>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5694" cy="4855094"/>
              </a:xfrm>
              <a:blipFill rotWithShape="0">
                <a:blip r:embed="rId2"/>
                <a:stretch>
                  <a:fillRect l="-1002" t="-753" b="-502"/>
                </a:stretch>
              </a:blipFill>
            </p:spPr>
            <p:txBody>
              <a:bodyPr/>
              <a:lstStyle/>
              <a:p>
                <a:r>
                  <a:rPr lang="pt-BR">
                    <a:noFill/>
                  </a:rPr>
                  <a:t> </a:t>
                </a:r>
              </a:p>
            </p:txBody>
          </p:sp>
        </mc:Fallback>
      </mc:AlternateContent>
    </p:spTree>
    <p:extLst>
      <p:ext uri="{BB962C8B-B14F-4D97-AF65-F5344CB8AC3E}">
        <p14:creationId xmlns:p14="http://schemas.microsoft.com/office/powerpoint/2010/main" val="27809173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359"/>
            <a:ext cx="10515600" cy="1325563"/>
          </a:xfrm>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4922"/>
                <a:ext cx="10939818" cy="5305192"/>
              </a:xfrm>
            </p:spPr>
            <p:txBody>
              <a:bodyPr>
                <a:normAutofit fontScale="85000" lnSpcReduction="20000"/>
              </a:bodyPr>
              <a:lstStyle/>
              <a:p>
                <a:r>
                  <a:rPr lang="pt-BR" dirty="0" smtClean="0"/>
                  <a:t>Assim, o </a:t>
                </a:r>
                <a:r>
                  <a:rPr lang="pt-BR" b="1" i="1" dirty="0" smtClean="0"/>
                  <a:t>vetor gradiente </a:t>
                </a:r>
                <a:r>
                  <a:rPr lang="pt-BR" dirty="0" smtClean="0"/>
                  <a:t>do primeiro termo da equação anterior é dado por</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e>
                          </m:d>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dirty="0" smtClean="0"/>
              </a:p>
              <a:p>
                <a:r>
                  <a:rPr lang="pt-BR" dirty="0" smtClean="0"/>
                  <a:t>O </a:t>
                </a:r>
                <a:r>
                  <a:rPr lang="pt-BR" b="1" i="1" dirty="0"/>
                  <a:t>vetor gradiente </a:t>
                </a:r>
                <a:r>
                  <a:rPr lang="pt-BR" dirty="0"/>
                  <a:t>do </a:t>
                </a:r>
                <a:r>
                  <a:rPr lang="pt-BR" dirty="0" smtClean="0"/>
                  <a:t>segundo termo é </a:t>
                </a:r>
                <a:r>
                  <a:rPr lang="pt-BR" dirty="0"/>
                  <a:t>dado </a:t>
                </a:r>
                <a:r>
                  <a:rPr lang="pt-BR" dirty="0" smtClean="0"/>
                  <a:t>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d>
                      </m:num>
                      <m:den>
                        <m:r>
                          <a:rPr lang="pt-BR"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sSup>
                      <m:sSupPr>
                        <m:ctrlPr>
                          <a:rPr lang="pt-BR" i="1" smtClean="0">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smtClean="0">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a14:m>
                <a:r>
                  <a:rPr lang="pt-BR" dirty="0" smtClean="0"/>
                  <a:t>.</a:t>
                </a:r>
              </a:p>
              <a:p>
                <a:r>
                  <a:rPr lang="pt-BR" dirty="0" smtClean="0"/>
                  <a:t>Portanto, combinando os 2 resultados acima, temos que o </a:t>
                </a:r>
                <a:r>
                  <a:rPr lang="pt-BR" b="1" i="1" dirty="0" smtClean="0"/>
                  <a:t>vetor gradiente </a:t>
                </a:r>
                <a:r>
                  <a:rPr lang="pt-BR" dirty="0" smtClean="0"/>
                  <a:t>da</a:t>
                </a:r>
                <a:r>
                  <a:rPr lang="pt-BR" b="1" i="1" dirty="0" smtClean="0"/>
                  <a:t> função de erro médio </a:t>
                </a:r>
                <a:r>
                  <a:rPr lang="pt-BR" dirty="0" smtClean="0"/>
                  <a:t>é dado por</a:t>
                </a:r>
              </a:p>
              <a:p>
                <a:pPr marL="0" indent="0">
                  <a:buNone/>
                </a:pPr>
                <a14:m>
                  <m:oMathPara xmlns:m="http://schemas.openxmlformats.org/officeDocument/2006/math">
                    <m:oMathParaPr>
                      <m:jc m:val="center"/>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b="0"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r>
                        <a:rPr lang="pt-BR" b="1" i="1" smtClean="0">
                          <a:latin typeface="Cambria Math" panose="02040503050406030204" pitchFamily="18" charset="0"/>
                        </a:rPr>
                        <m:t>=</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m:oMathPara>
                </a14:m>
                <a:endParaRPr lang="pt-BR" dirty="0" smtClean="0"/>
              </a:p>
              <a:p>
                <a:r>
                  <a:rPr lang="pt-BR" dirty="0"/>
                  <a:t>Depois de </a:t>
                </a:r>
                <a:r>
                  <a:rPr lang="pt-BR" dirty="0" smtClean="0"/>
                  <a:t>obter </a:t>
                </a:r>
                <a:r>
                  <a:rPr lang="pt-BR" dirty="0"/>
                  <a:t>o </a:t>
                </a:r>
                <a:r>
                  <a:rPr lang="pt-BR" b="1" i="1" dirty="0" smtClean="0"/>
                  <a:t>vetor gradiente</a:t>
                </a:r>
                <a:r>
                  <a:rPr lang="pt-BR" dirty="0" smtClean="0"/>
                  <a:t>, podemos </a:t>
                </a:r>
                <a:r>
                  <a:rPr lang="pt-BR" dirty="0"/>
                  <a:t>usá-lo no algoritmo </a:t>
                </a:r>
                <a:r>
                  <a:rPr lang="pt-BR" dirty="0" smtClean="0"/>
                  <a:t>do </a:t>
                </a:r>
                <a:r>
                  <a:rPr lang="pt-BR" b="1" i="1" dirty="0" smtClean="0"/>
                  <a:t>gradiente descendente </a:t>
                </a:r>
                <a:r>
                  <a:rPr lang="pt-BR" dirty="0" smtClean="0"/>
                  <a:t>(nas versões em batelada</a:t>
                </a:r>
                <a:r>
                  <a:rPr lang="pt-BR" dirty="0"/>
                  <a:t>, </a:t>
                </a:r>
                <a:r>
                  <a:rPr lang="pt-BR" dirty="0" smtClean="0"/>
                  <a:t>estocástico ou mini-batch). </a:t>
                </a:r>
              </a:p>
              <a:p>
                <a:r>
                  <a:rPr lang="pt-BR" dirty="0" smtClean="0"/>
                  <a:t>Finalmente, a atualização dos pesos é dada por</a:t>
                </a:r>
              </a:p>
              <a:p>
                <a:pPr marL="0" indent="0" algn="ctr">
                  <a:buNone/>
                </a:pP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4922"/>
                <a:ext cx="10939818" cy="5305192"/>
              </a:xfrm>
              <a:blipFill rotWithShape="0">
                <a:blip r:embed="rId3"/>
                <a:stretch>
                  <a:fillRect l="-780" t="-2644" r="-1282"/>
                </a:stretch>
              </a:blipFill>
            </p:spPr>
            <p:txBody>
              <a:bodyPr/>
              <a:lstStyle/>
              <a:p>
                <a:r>
                  <a:rPr lang="pt-BR">
                    <a:noFill/>
                  </a:rPr>
                  <a:t> </a:t>
                </a:r>
              </a:p>
            </p:txBody>
          </p:sp>
        </mc:Fallback>
      </mc:AlternateContent>
      <p:sp>
        <p:nvSpPr>
          <p:cNvPr id="4" name="Rectangle 3"/>
          <p:cNvSpPr/>
          <p:nvPr/>
        </p:nvSpPr>
        <p:spPr>
          <a:xfrm>
            <a:off x="275121" y="6488668"/>
            <a:ext cx="5449505" cy="369332"/>
          </a:xfrm>
          <a:prstGeom prst="rect">
            <a:avLst/>
          </a:prstGeom>
        </p:spPr>
        <p:txBody>
          <a:bodyPr wrap="none">
            <a:spAutoFit/>
          </a:bodyPr>
          <a:lstStyle/>
          <a:p>
            <a:r>
              <a:rPr lang="pt-BR" b="1" dirty="0">
                <a:solidFill>
                  <a:srgbClr val="00B0F0"/>
                </a:solidFill>
              </a:rPr>
              <a:t>Exemplo</a:t>
            </a:r>
            <a:r>
              <a:rPr lang="pt-BR" dirty="0">
                <a:solidFill>
                  <a:srgbClr val="00B0F0"/>
                </a:solidFill>
              </a:rPr>
              <a:t>: SPAMClassificationLogisticRegressionGD.ipynb</a:t>
            </a:r>
          </a:p>
        </p:txBody>
      </p:sp>
      <p:sp>
        <p:nvSpPr>
          <p:cNvPr id="5" name="TextBox 4"/>
          <p:cNvSpPr txBox="1"/>
          <p:nvPr/>
        </p:nvSpPr>
        <p:spPr>
          <a:xfrm>
            <a:off x="8079475" y="2371153"/>
            <a:ext cx="2930221" cy="307777"/>
          </a:xfrm>
          <a:prstGeom prst="rect">
            <a:avLst/>
          </a:prstGeom>
          <a:noFill/>
        </p:spPr>
        <p:txBody>
          <a:bodyPr wrap="square" rtlCol="0">
            <a:spAutoFit/>
          </a:bodyPr>
          <a:lstStyle/>
          <a:p>
            <a:r>
              <a:rPr lang="pt-BR" sz="1400" dirty="0" smtClean="0"/>
              <a:t>Usamos a regra da cadeia.</a:t>
            </a:r>
            <a:endParaRPr lang="pt-BR" sz="1400" dirty="0"/>
          </a:p>
        </p:txBody>
      </p:sp>
      <p:cxnSp>
        <p:nvCxnSpPr>
          <p:cNvPr id="6" name="Straight Arrow Connector 5"/>
          <p:cNvCxnSpPr/>
          <p:nvPr/>
        </p:nvCxnSpPr>
        <p:spPr>
          <a:xfrm flipV="1">
            <a:off x="3480179" y="2586708"/>
            <a:ext cx="4599296" cy="374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9872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76519"/>
            <a:ext cx="10515600" cy="970087"/>
          </a:xfrm>
        </p:spPr>
        <p:txBody>
          <a:bodyPr/>
          <a:lstStyle/>
          <a:p>
            <a:r>
              <a:rPr lang="pt-BR" dirty="0" smtClean="0"/>
              <a:t>Observações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106903"/>
                <a:ext cx="8592167" cy="5710989"/>
              </a:xfrm>
            </p:spPr>
            <p:txBody>
              <a:bodyPr>
                <a:normAutofit fontScale="85000" lnSpcReduction="20000"/>
              </a:bodyPr>
              <a:lstStyle/>
              <a:p>
                <a:r>
                  <a:rPr lang="pt-BR" dirty="0" smtClean="0"/>
                  <a:t>A expressão do </a:t>
                </a:r>
                <a:r>
                  <a:rPr lang="pt-BR" b="1" i="1" dirty="0"/>
                  <a:t>vetor gradiente </a:t>
                </a:r>
                <a:r>
                  <a:rPr lang="pt-BR" dirty="0"/>
                  <a:t>da </a:t>
                </a:r>
                <a:r>
                  <a:rPr lang="pt-BR" b="1" i="1" dirty="0" smtClean="0"/>
                  <a:t>função de erro médio</a:t>
                </a:r>
                <a:r>
                  <a:rPr lang="pt-BR" dirty="0" smtClean="0"/>
                  <a:t> para </a:t>
                </a:r>
                <a:r>
                  <a:rPr lang="pt-BR" dirty="0"/>
                  <a:t>a </a:t>
                </a:r>
                <a:r>
                  <a:rPr lang="pt-BR" b="1" i="1" dirty="0"/>
                  <a:t>regressão logística </a:t>
                </a:r>
                <a:r>
                  <a:rPr lang="pt-BR" dirty="0"/>
                  <a:t>é </a:t>
                </a:r>
                <a:r>
                  <a:rPr lang="pt-BR" dirty="0" smtClean="0"/>
                  <a:t>similar àquela </a:t>
                </a:r>
                <a:r>
                  <a:rPr lang="pt-BR" dirty="0"/>
                  <a:t>obtida </a:t>
                </a:r>
                <a:r>
                  <a:rPr lang="pt-BR" dirty="0" smtClean="0"/>
                  <a:t>para a </a:t>
                </a:r>
                <a:r>
                  <a:rPr lang="pt-BR" b="1" i="1" dirty="0"/>
                  <a:t>regressão linear </a:t>
                </a:r>
                <a:r>
                  <a:rPr lang="pt-BR" dirty="0"/>
                  <a:t>com o critério </a:t>
                </a:r>
                <a:r>
                  <a:rPr lang="pt-BR" dirty="0" smtClean="0"/>
                  <a:t>dos </a:t>
                </a:r>
                <a:r>
                  <a:rPr lang="pt-BR" b="1" i="1" dirty="0"/>
                  <a:t>quadrados mínimos</a:t>
                </a:r>
                <a:r>
                  <a:rPr lang="pt-BR" dirty="0" smtClean="0"/>
                  <a:t>.</a:t>
                </a:r>
              </a:p>
              <a:p>
                <a:r>
                  <a:rPr lang="pt-BR" dirty="0"/>
                  <a:t>A </a:t>
                </a:r>
                <a:r>
                  <a:rPr lang="pt-BR" b="1" i="1" dirty="0"/>
                  <a:t>regressão logística </a:t>
                </a:r>
                <a:r>
                  <a:rPr lang="pt-BR" dirty="0"/>
                  <a:t>também pode ser facilmente estendida para incorporar termos </a:t>
                </a:r>
                <a:r>
                  <a:rPr lang="pt-BR" b="1" i="1" dirty="0"/>
                  <a:t>polinomiais</a:t>
                </a:r>
                <a:r>
                  <a:rPr lang="pt-BR" dirty="0"/>
                  <a:t> envolvendo os atributos de entrada (e.g.,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b="0" i="1" smtClean="0">
                            <a:latin typeface="Cambria Math" panose="02040503050406030204" pitchFamily="18" charset="0"/>
                          </a:rPr>
                          <m:t>2</m:t>
                        </m:r>
                      </m:sub>
                      <m:sup>
                        <m:r>
                          <a:rPr lang="pt-BR" i="1">
                            <a:latin typeface="Cambria Math" panose="02040503050406030204" pitchFamily="18" charset="0"/>
                          </a:rPr>
                          <m:t>2</m:t>
                        </m:r>
                      </m:sup>
                    </m:sSubSup>
                  </m:oMath>
                </a14:m>
                <a:r>
                  <a:rPr lang="pt-BR" dirty="0" smtClean="0"/>
                  <a:t>). Desta forma, pode-se produzir </a:t>
                </a:r>
                <a:r>
                  <a:rPr lang="pt-BR" b="1" i="1" dirty="0"/>
                  <a:t>fronteiras de decisão </a:t>
                </a:r>
                <a:r>
                  <a:rPr lang="pt-BR" b="1" i="1" dirty="0" smtClean="0"/>
                  <a:t>não-lineares</a:t>
                </a:r>
                <a:r>
                  <a:rPr lang="pt-BR" dirty="0" smtClean="0"/>
                  <a:t>.</a:t>
                </a:r>
              </a:p>
              <a:p>
                <a:r>
                  <a:rPr lang="pt-BR" dirty="0"/>
                  <a:t>Assim como </a:t>
                </a:r>
                <a:r>
                  <a:rPr lang="pt-BR" dirty="0" smtClean="0"/>
                  <a:t>nós discutimos no caso da </a:t>
                </a:r>
                <a:r>
                  <a:rPr lang="pt-BR" b="1" i="1" dirty="0" smtClean="0"/>
                  <a:t>regressão linear</a:t>
                </a:r>
                <a:r>
                  <a:rPr lang="pt-BR" dirty="0" smtClean="0"/>
                  <a:t>, modelos de </a:t>
                </a:r>
                <a:r>
                  <a:rPr lang="pt-BR" b="1" i="1" dirty="0"/>
                  <a:t>regressão logística </a:t>
                </a:r>
                <a:r>
                  <a:rPr lang="pt-BR" dirty="0" smtClean="0"/>
                  <a:t>também</a:t>
                </a:r>
                <a:r>
                  <a:rPr lang="pt-BR" b="1" i="1" dirty="0" smtClean="0"/>
                  <a:t> </a:t>
                </a:r>
                <a:r>
                  <a:rPr lang="pt-BR" dirty="0" smtClean="0"/>
                  <a:t>estão sujeitos </a:t>
                </a:r>
                <a:r>
                  <a:rPr lang="pt-BR" dirty="0"/>
                  <a:t>à ocorrência de </a:t>
                </a:r>
                <a:r>
                  <a:rPr lang="pt-BR" b="1" i="1" dirty="0" smtClean="0"/>
                  <a:t>sobreajuste</a:t>
                </a:r>
                <a:r>
                  <a:rPr lang="pt-BR" dirty="0" smtClean="0"/>
                  <a:t> e </a:t>
                </a:r>
                <a:r>
                  <a:rPr lang="pt-BR" b="1" i="1" dirty="0" smtClean="0"/>
                  <a:t>subajuste</a:t>
                </a:r>
                <a:r>
                  <a:rPr lang="pt-BR" dirty="0" smtClean="0"/>
                  <a:t>. </a:t>
                </a:r>
              </a:p>
              <a:p>
                <a:pPr lvl="1">
                  <a:buFont typeface="Wingdings" panose="05000000000000000000" pitchFamily="2" charset="2"/>
                  <a:buChar char="§"/>
                </a:pPr>
                <a:r>
                  <a:rPr lang="pt-BR" dirty="0" smtClean="0"/>
                  <a:t>Na primeira figura, </a:t>
                </a:r>
                <a:r>
                  <a:rPr lang="pt-BR" dirty="0"/>
                  <a:t>a falta de flexibilidade da reta usada faz com que o erro de classificação seja alto</a:t>
                </a:r>
                <a:r>
                  <a:rPr lang="pt-BR" dirty="0" smtClean="0"/>
                  <a:t>.</a:t>
                </a:r>
              </a:p>
              <a:p>
                <a:pPr lvl="1">
                  <a:buFont typeface="Wingdings" panose="05000000000000000000" pitchFamily="2" charset="2"/>
                  <a:buChar char="§"/>
                </a:pPr>
                <a:r>
                  <a:rPr lang="pt-BR" dirty="0" smtClean="0"/>
                  <a:t>Na última figura, </a:t>
                </a:r>
                <a:r>
                  <a:rPr lang="pt-BR" dirty="0"/>
                  <a:t>a flexibilidade excessiva do modelo (explorando um polinômio de ordem elevada) </a:t>
                </a:r>
                <a:r>
                  <a:rPr lang="pt-BR" dirty="0" smtClean="0"/>
                  <a:t>dá origem </a:t>
                </a:r>
                <a:r>
                  <a:rPr lang="pt-BR" dirty="0"/>
                  <a:t>a contorções na </a:t>
                </a:r>
                <a:r>
                  <a:rPr lang="pt-BR" b="1" i="1" dirty="0" smtClean="0"/>
                  <a:t>fronteira de decisão </a:t>
                </a:r>
                <a:r>
                  <a:rPr lang="pt-BR" dirty="0"/>
                  <a:t>na tentativa de minimizar o erro de classificação junto aos dados de treinamento. Porém, o modelo ficou mais susceptível a erros de classificação para novos </a:t>
                </a:r>
                <a:r>
                  <a:rPr lang="pt-BR" dirty="0" smtClean="0"/>
                  <a:t>dados, ou seja, não irá generalizar bem.</a:t>
                </a:r>
              </a:p>
              <a:p>
                <a:pPr lvl="1">
                  <a:buFont typeface="Wingdings" panose="05000000000000000000" pitchFamily="2" charset="2"/>
                  <a:buChar char="§"/>
                </a:pPr>
                <a:r>
                  <a:rPr lang="pt-BR" dirty="0" smtClean="0"/>
                  <a:t>Já a figura do meio mostra o que seria uma boa </a:t>
                </a:r>
                <a:r>
                  <a:rPr lang="pt-BR" b="1" i="1" dirty="0" smtClean="0"/>
                  <a:t>hipótese de classificação</a:t>
                </a:r>
                <a:r>
                  <a:rPr lang="pt-BR" dirty="0" smtClean="0"/>
                  <a:t>.</a:t>
                </a:r>
              </a:p>
              <a:p>
                <a:r>
                  <a:rPr lang="pt-BR" dirty="0"/>
                  <a:t>Por isso, </a:t>
                </a:r>
                <a:r>
                  <a:rPr lang="pt-BR" b="1" i="1" dirty="0"/>
                  <a:t>técnicas de regularização </a:t>
                </a:r>
                <a:r>
                  <a:rPr lang="pt-BR" dirty="0"/>
                  <a:t>podem ser empregadas em seu treinamento, assim como </a:t>
                </a:r>
                <a:r>
                  <a:rPr lang="pt-BR" b="1" i="1" dirty="0"/>
                  <a:t>validação cruzada </a:t>
                </a:r>
                <a:r>
                  <a:rPr lang="pt-BR" dirty="0"/>
                  <a:t>e </a:t>
                </a:r>
                <a:r>
                  <a:rPr lang="pt-BR" b="1" i="1" dirty="0"/>
                  <a:t>early stopping</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106903"/>
                <a:ext cx="8592167" cy="5710989"/>
              </a:xfrm>
              <a:blipFill rotWithShape="0">
                <a:blip r:embed="rId2"/>
                <a:stretch>
                  <a:fillRect l="-922" t="-2457" r="-1844"/>
                </a:stretch>
              </a:blipFill>
            </p:spPr>
            <p:txBody>
              <a:bodyPr/>
              <a:lstStyle/>
              <a:p>
                <a:r>
                  <a:rPr lang="pt-BR">
                    <a:noFill/>
                  </a:rPr>
                  <a:t> </a:t>
                </a:r>
              </a:p>
            </p:txBody>
          </p:sp>
        </mc:Fallback>
      </mc:AlternateContent>
      <p:grpSp>
        <p:nvGrpSpPr>
          <p:cNvPr id="144" name="Group 143"/>
          <p:cNvGrpSpPr/>
          <p:nvPr/>
        </p:nvGrpSpPr>
        <p:grpSpPr>
          <a:xfrm>
            <a:off x="9446249" y="2416097"/>
            <a:ext cx="2614572" cy="2059728"/>
            <a:chOff x="12672659" y="1187117"/>
            <a:chExt cx="2796787" cy="2109915"/>
          </a:xfrm>
        </p:grpSpPr>
        <p:cxnSp>
          <p:nvCxnSpPr>
            <p:cNvPr id="4" name="Straight Connector 3"/>
            <p:cNvCxnSpPr/>
            <p:nvPr/>
          </p:nvCxnSpPr>
          <p:spPr>
            <a:xfrm>
              <a:off x="12835767"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6200000">
              <a:off x="13909339"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2835767" y="1187117"/>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12835767" y="1187117"/>
                  <a:ext cx="380827" cy="257896"/>
                </a:xfrm>
                <a:prstGeom prst="rect">
                  <a:avLst/>
                </a:prstGeom>
                <a:blipFill rotWithShape="0">
                  <a:blip r:embed="rId3"/>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5088619"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15088619" y="3030229"/>
                  <a:ext cx="380827" cy="257896"/>
                </a:xfrm>
                <a:prstGeom prst="rect">
                  <a:avLst/>
                </a:prstGeom>
                <a:blipFill rotWithShape="0">
                  <a:blip r:embed="rId4"/>
                  <a:stretch>
                    <a:fillRect b="-42857"/>
                  </a:stretch>
                </a:blipFill>
              </p:spPr>
              <p:txBody>
                <a:bodyPr/>
                <a:lstStyle/>
                <a:p>
                  <a:r>
                    <a:rPr lang="pt-BR">
                      <a:noFill/>
                    </a:rPr>
                    <a:t> </a:t>
                  </a:r>
                </a:p>
              </p:txBody>
            </p:sp>
          </mc:Fallback>
        </mc:AlternateContent>
        <p:sp>
          <p:nvSpPr>
            <p:cNvPr id="8" name="Oval 7"/>
            <p:cNvSpPr/>
            <p:nvPr/>
          </p:nvSpPr>
          <p:spPr>
            <a:xfrm>
              <a:off x="13553334"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13561681"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13295320"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13414187"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13816131"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13839512"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14066354"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13829460"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13345007"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13909339"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13669702"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p:cNvSpPr/>
            <p:nvPr/>
          </p:nvSpPr>
          <p:spPr>
            <a:xfrm>
              <a:off x="14059696"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14308370"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14507886"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13674403"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14616909"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4276702"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14101561"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14078959"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14308370"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Multiply 27"/>
            <p:cNvSpPr/>
            <p:nvPr/>
          </p:nvSpPr>
          <p:spPr>
            <a:xfrm>
              <a:off x="13999936"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Multiply 28"/>
            <p:cNvSpPr/>
            <p:nvPr/>
          </p:nvSpPr>
          <p:spPr>
            <a:xfrm>
              <a:off x="13211391"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083425"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887780"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2864580"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4518766"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Multiply 33"/>
            <p:cNvSpPr/>
            <p:nvPr/>
          </p:nvSpPr>
          <p:spPr>
            <a:xfrm>
              <a:off x="12953812"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p:cNvSpPr/>
            <p:nvPr/>
          </p:nvSpPr>
          <p:spPr>
            <a:xfrm>
              <a:off x="14283730"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14410280"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36"/>
            <p:cNvSpPr/>
            <p:nvPr/>
          </p:nvSpPr>
          <p:spPr>
            <a:xfrm>
              <a:off x="14491843"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Multiply 37"/>
            <p:cNvSpPr/>
            <p:nvPr/>
          </p:nvSpPr>
          <p:spPr>
            <a:xfrm>
              <a:off x="13078193"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Multiply 38"/>
            <p:cNvSpPr/>
            <p:nvPr/>
          </p:nvSpPr>
          <p:spPr>
            <a:xfrm>
              <a:off x="13323864"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Multiply 39"/>
            <p:cNvSpPr/>
            <p:nvPr/>
          </p:nvSpPr>
          <p:spPr>
            <a:xfrm>
              <a:off x="13749168"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Multiply 40"/>
            <p:cNvSpPr/>
            <p:nvPr/>
          </p:nvSpPr>
          <p:spPr>
            <a:xfrm>
              <a:off x="13507181"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Multiply 41"/>
            <p:cNvSpPr/>
            <p:nvPr/>
          </p:nvSpPr>
          <p:spPr>
            <a:xfrm>
              <a:off x="12998875"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Multiply 42"/>
            <p:cNvSpPr/>
            <p:nvPr/>
          </p:nvSpPr>
          <p:spPr>
            <a:xfrm>
              <a:off x="14136782"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ultiply 43"/>
            <p:cNvSpPr/>
            <p:nvPr/>
          </p:nvSpPr>
          <p:spPr>
            <a:xfrm>
              <a:off x="14476369"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Multiply 44"/>
            <p:cNvSpPr/>
            <p:nvPr/>
          </p:nvSpPr>
          <p:spPr>
            <a:xfrm>
              <a:off x="13134348"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Multiply 45"/>
            <p:cNvSpPr/>
            <p:nvPr/>
          </p:nvSpPr>
          <p:spPr>
            <a:xfrm>
              <a:off x="13496384"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Multiply 46"/>
            <p:cNvSpPr/>
            <p:nvPr/>
          </p:nvSpPr>
          <p:spPr>
            <a:xfrm>
              <a:off x="12841249"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p:nvPr/>
          </p:nvSpPr>
          <p:spPr>
            <a:xfrm>
              <a:off x="13871464"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Freeform 48"/>
            <p:cNvSpPr/>
            <p:nvPr/>
          </p:nvSpPr>
          <p:spPr>
            <a:xfrm>
              <a:off x="13195406" y="1351116"/>
              <a:ext cx="1903847" cy="1403682"/>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3" name="Group 142"/>
          <p:cNvGrpSpPr/>
          <p:nvPr/>
        </p:nvGrpSpPr>
        <p:grpSpPr>
          <a:xfrm>
            <a:off x="9438342" y="367002"/>
            <a:ext cx="2614571" cy="2044068"/>
            <a:chOff x="9561094" y="1203158"/>
            <a:chExt cx="2796786" cy="2093874"/>
          </a:xfrm>
        </p:grpSpPr>
        <p:cxnSp>
          <p:nvCxnSpPr>
            <p:cNvPr id="50" name="Straight Connector 49"/>
            <p:cNvCxnSpPr/>
            <p:nvPr/>
          </p:nvCxnSpPr>
          <p:spPr>
            <a:xfrm>
              <a:off x="9724202"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10797774"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9724202" y="1203158"/>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2" name="TextBox 51"/>
                <p:cNvSpPr txBox="1">
                  <a:spLocks noRot="1" noChangeAspect="1" noMove="1" noResize="1" noEditPoints="1" noAdjustHandles="1" noChangeArrowheads="1" noChangeShapeType="1" noTextEdit="1"/>
                </p:cNvSpPr>
                <p:nvPr/>
              </p:nvSpPr>
              <p:spPr>
                <a:xfrm>
                  <a:off x="9724202" y="1203158"/>
                  <a:ext cx="380827" cy="257896"/>
                </a:xfrm>
                <a:prstGeom prst="rect">
                  <a:avLst/>
                </a:prstGeom>
                <a:blipFill rotWithShape="0">
                  <a:blip r:embed="rId5"/>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1977053"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11977053" y="3030229"/>
                  <a:ext cx="380827" cy="257896"/>
                </a:xfrm>
                <a:prstGeom prst="rect">
                  <a:avLst/>
                </a:prstGeom>
                <a:blipFill rotWithShape="0">
                  <a:blip r:embed="rId6"/>
                  <a:stretch>
                    <a:fillRect b="-42857"/>
                  </a:stretch>
                </a:blipFill>
              </p:spPr>
              <p:txBody>
                <a:bodyPr/>
                <a:lstStyle/>
                <a:p>
                  <a:r>
                    <a:rPr lang="pt-BR">
                      <a:noFill/>
                    </a:rPr>
                    <a:t> </a:t>
                  </a:r>
                </a:p>
              </p:txBody>
            </p:sp>
          </mc:Fallback>
        </mc:AlternateContent>
        <p:sp>
          <p:nvSpPr>
            <p:cNvPr id="54" name="Oval 53"/>
            <p:cNvSpPr/>
            <p:nvPr/>
          </p:nvSpPr>
          <p:spPr>
            <a:xfrm>
              <a:off x="10441769"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54"/>
            <p:cNvSpPr/>
            <p:nvPr/>
          </p:nvSpPr>
          <p:spPr>
            <a:xfrm>
              <a:off x="10450116"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p:cNvSpPr/>
            <p:nvPr/>
          </p:nvSpPr>
          <p:spPr>
            <a:xfrm>
              <a:off x="10183755"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p:cNvSpPr/>
            <p:nvPr/>
          </p:nvSpPr>
          <p:spPr>
            <a:xfrm>
              <a:off x="10302622"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p:cNvSpPr/>
            <p:nvPr/>
          </p:nvSpPr>
          <p:spPr>
            <a:xfrm>
              <a:off x="10704566"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p:cNvSpPr/>
            <p:nvPr/>
          </p:nvSpPr>
          <p:spPr>
            <a:xfrm>
              <a:off x="10727947"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p:cNvSpPr/>
            <p:nvPr/>
          </p:nvSpPr>
          <p:spPr>
            <a:xfrm>
              <a:off x="10954789"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p:cNvSpPr/>
            <p:nvPr/>
          </p:nvSpPr>
          <p:spPr>
            <a:xfrm>
              <a:off x="10717895"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p:cNvSpPr/>
            <p:nvPr/>
          </p:nvSpPr>
          <p:spPr>
            <a:xfrm>
              <a:off x="10233441"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62"/>
            <p:cNvSpPr/>
            <p:nvPr/>
          </p:nvSpPr>
          <p:spPr>
            <a:xfrm>
              <a:off x="10797774"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63"/>
            <p:cNvSpPr/>
            <p:nvPr/>
          </p:nvSpPr>
          <p:spPr>
            <a:xfrm>
              <a:off x="10558137"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64"/>
            <p:cNvSpPr/>
            <p:nvPr/>
          </p:nvSpPr>
          <p:spPr>
            <a:xfrm>
              <a:off x="10948131"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11196805"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11396321"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10562838"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11505344"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11165137"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10989996"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10967394"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11196805"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Multiply 73"/>
            <p:cNvSpPr/>
            <p:nvPr/>
          </p:nvSpPr>
          <p:spPr>
            <a:xfrm>
              <a:off x="10888371"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Multiply 74"/>
            <p:cNvSpPr/>
            <p:nvPr/>
          </p:nvSpPr>
          <p:spPr>
            <a:xfrm>
              <a:off x="10099826"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9971860"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9776215"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9753015"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Multiply 78"/>
            <p:cNvSpPr/>
            <p:nvPr/>
          </p:nvSpPr>
          <p:spPr>
            <a:xfrm>
              <a:off x="11407201"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Multiply 79"/>
            <p:cNvSpPr/>
            <p:nvPr/>
          </p:nvSpPr>
          <p:spPr>
            <a:xfrm>
              <a:off x="9842247"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Oval 80"/>
            <p:cNvSpPr/>
            <p:nvPr/>
          </p:nvSpPr>
          <p:spPr>
            <a:xfrm>
              <a:off x="11172165"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Oval 81"/>
            <p:cNvSpPr/>
            <p:nvPr/>
          </p:nvSpPr>
          <p:spPr>
            <a:xfrm>
              <a:off x="11298715"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Oval 82"/>
            <p:cNvSpPr/>
            <p:nvPr/>
          </p:nvSpPr>
          <p:spPr>
            <a:xfrm>
              <a:off x="11380278"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Multiply 83"/>
            <p:cNvSpPr/>
            <p:nvPr/>
          </p:nvSpPr>
          <p:spPr>
            <a:xfrm>
              <a:off x="9966628"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Multiply 84"/>
            <p:cNvSpPr/>
            <p:nvPr/>
          </p:nvSpPr>
          <p:spPr>
            <a:xfrm>
              <a:off x="10212299"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Multiply 85"/>
            <p:cNvSpPr/>
            <p:nvPr/>
          </p:nvSpPr>
          <p:spPr>
            <a:xfrm>
              <a:off x="10637603"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Multiply 86"/>
            <p:cNvSpPr/>
            <p:nvPr/>
          </p:nvSpPr>
          <p:spPr>
            <a:xfrm>
              <a:off x="10395616"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Multiply 87"/>
            <p:cNvSpPr/>
            <p:nvPr/>
          </p:nvSpPr>
          <p:spPr>
            <a:xfrm>
              <a:off x="9887310"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Multiply 88"/>
            <p:cNvSpPr/>
            <p:nvPr/>
          </p:nvSpPr>
          <p:spPr>
            <a:xfrm>
              <a:off x="11025217"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Multiply 89"/>
            <p:cNvSpPr/>
            <p:nvPr/>
          </p:nvSpPr>
          <p:spPr>
            <a:xfrm>
              <a:off x="11364804"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Multiply 90"/>
            <p:cNvSpPr/>
            <p:nvPr/>
          </p:nvSpPr>
          <p:spPr>
            <a:xfrm>
              <a:off x="10022783"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Multiply 91"/>
            <p:cNvSpPr/>
            <p:nvPr/>
          </p:nvSpPr>
          <p:spPr>
            <a:xfrm>
              <a:off x="10384819"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Multiply 92"/>
            <p:cNvSpPr/>
            <p:nvPr/>
          </p:nvSpPr>
          <p:spPr>
            <a:xfrm>
              <a:off x="9729684"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Multiply 93"/>
            <p:cNvSpPr/>
            <p:nvPr/>
          </p:nvSpPr>
          <p:spPr>
            <a:xfrm>
              <a:off x="10759899"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5" name="Straight Connector 94"/>
            <p:cNvCxnSpPr/>
            <p:nvPr/>
          </p:nvCxnSpPr>
          <p:spPr>
            <a:xfrm>
              <a:off x="9710234" y="1706871"/>
              <a:ext cx="1903794" cy="14523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9468851" y="4502836"/>
            <a:ext cx="2614572" cy="2075388"/>
            <a:chOff x="15842602" y="1171075"/>
            <a:chExt cx="2796787" cy="2125957"/>
          </a:xfrm>
        </p:grpSpPr>
        <p:cxnSp>
          <p:nvCxnSpPr>
            <p:cNvPr id="96" name="Straight Connector 95"/>
            <p:cNvCxnSpPr/>
            <p:nvPr/>
          </p:nvCxnSpPr>
          <p:spPr>
            <a:xfrm>
              <a:off x="16005710"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17079282"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16005710" y="1171075"/>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98" name="TextBox 97"/>
                <p:cNvSpPr txBox="1">
                  <a:spLocks noRot="1" noChangeAspect="1" noMove="1" noResize="1" noEditPoints="1" noAdjustHandles="1" noChangeArrowheads="1" noChangeShapeType="1" noTextEdit="1"/>
                </p:cNvSpPr>
                <p:nvPr/>
              </p:nvSpPr>
              <p:spPr>
                <a:xfrm>
                  <a:off x="16005710" y="1171075"/>
                  <a:ext cx="380827" cy="257896"/>
                </a:xfrm>
                <a:prstGeom prst="rect">
                  <a:avLst/>
                </a:prstGeom>
                <a:blipFill rotWithShape="0">
                  <a:blip r:embed="rId7"/>
                  <a:stretch>
                    <a:fillRect b="-428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18258562"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9" name="TextBox 98"/>
                <p:cNvSpPr txBox="1">
                  <a:spLocks noRot="1" noChangeAspect="1" noMove="1" noResize="1" noEditPoints="1" noAdjustHandles="1" noChangeArrowheads="1" noChangeShapeType="1" noTextEdit="1"/>
                </p:cNvSpPr>
                <p:nvPr/>
              </p:nvSpPr>
              <p:spPr>
                <a:xfrm>
                  <a:off x="18258562" y="3030229"/>
                  <a:ext cx="380827" cy="257896"/>
                </a:xfrm>
                <a:prstGeom prst="rect">
                  <a:avLst/>
                </a:prstGeom>
                <a:blipFill rotWithShape="0">
                  <a:blip r:embed="rId8"/>
                  <a:stretch>
                    <a:fillRect b="-42857"/>
                  </a:stretch>
                </a:blipFill>
              </p:spPr>
              <p:txBody>
                <a:bodyPr/>
                <a:lstStyle/>
                <a:p>
                  <a:r>
                    <a:rPr lang="pt-BR">
                      <a:noFill/>
                    </a:rPr>
                    <a:t> </a:t>
                  </a:r>
                </a:p>
              </p:txBody>
            </p:sp>
          </mc:Fallback>
        </mc:AlternateContent>
        <p:sp>
          <p:nvSpPr>
            <p:cNvPr id="100" name="Oval 99"/>
            <p:cNvSpPr/>
            <p:nvPr/>
          </p:nvSpPr>
          <p:spPr>
            <a:xfrm>
              <a:off x="16723277"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16731625"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16465263"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a:off x="16584131"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p:nvPr/>
          </p:nvSpPr>
          <p:spPr>
            <a:xfrm>
              <a:off x="16986074"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Oval 104"/>
            <p:cNvSpPr/>
            <p:nvPr/>
          </p:nvSpPr>
          <p:spPr>
            <a:xfrm>
              <a:off x="17009456"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Oval 105"/>
            <p:cNvSpPr/>
            <p:nvPr/>
          </p:nvSpPr>
          <p:spPr>
            <a:xfrm>
              <a:off x="17236297"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Oval 106"/>
            <p:cNvSpPr/>
            <p:nvPr/>
          </p:nvSpPr>
          <p:spPr>
            <a:xfrm>
              <a:off x="16976321" y="2218662"/>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Oval 107"/>
            <p:cNvSpPr/>
            <p:nvPr/>
          </p:nvSpPr>
          <p:spPr>
            <a:xfrm>
              <a:off x="16514950"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17079282"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16839645"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17229640"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17478314"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17677830"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16844346"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17792855" y="2385644"/>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17446645"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17271504"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17261076" y="25495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17478314"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17169879"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16381334"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16253368"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Multiply 122"/>
            <p:cNvSpPr/>
            <p:nvPr/>
          </p:nvSpPr>
          <p:spPr>
            <a:xfrm>
              <a:off x="16057723"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Multiply 123"/>
            <p:cNvSpPr/>
            <p:nvPr/>
          </p:nvSpPr>
          <p:spPr>
            <a:xfrm>
              <a:off x="16034523"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Multiply 124"/>
            <p:cNvSpPr/>
            <p:nvPr/>
          </p:nvSpPr>
          <p:spPr>
            <a:xfrm>
              <a:off x="17744928" y="2170446"/>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Multiply 125"/>
            <p:cNvSpPr/>
            <p:nvPr/>
          </p:nvSpPr>
          <p:spPr>
            <a:xfrm>
              <a:off x="16123756"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17453674"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17614361"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17661786"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Multiply 129"/>
            <p:cNvSpPr/>
            <p:nvPr/>
          </p:nvSpPr>
          <p:spPr>
            <a:xfrm>
              <a:off x="16248136"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Multiply 130"/>
            <p:cNvSpPr/>
            <p:nvPr/>
          </p:nvSpPr>
          <p:spPr>
            <a:xfrm>
              <a:off x="16493808"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Multiply 131"/>
            <p:cNvSpPr/>
            <p:nvPr/>
          </p:nvSpPr>
          <p:spPr>
            <a:xfrm>
              <a:off x="16919111"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p:nvPr/>
          </p:nvSpPr>
          <p:spPr>
            <a:xfrm>
              <a:off x="16677124"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p:nvPr/>
          </p:nvSpPr>
          <p:spPr>
            <a:xfrm>
              <a:off x="16168819"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p:nvPr/>
          </p:nvSpPr>
          <p:spPr>
            <a:xfrm>
              <a:off x="17306726"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17646313"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16304291"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16666327"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16011193"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17041407"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Freeform 140"/>
            <p:cNvSpPr/>
            <p:nvPr/>
          </p:nvSpPr>
          <p:spPr>
            <a:xfrm>
              <a:off x="16413706" y="1401750"/>
              <a:ext cx="1998621" cy="13346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11598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Definição do problema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0516" cy="4665327"/>
              </a:xfrm>
            </p:spPr>
            <p:txBody>
              <a:bodyPr>
                <a:normAutofit/>
              </a:bodyPr>
              <a:lstStyle/>
              <a:p>
                <a:pPr marL="0" indent="0">
                  <a:buNone/>
                </a:pPr>
                <a:r>
                  <a:rPr lang="pt-BR" b="1" dirty="0" smtClean="0"/>
                  <a:t>Problema</a:t>
                </a:r>
                <a:r>
                  <a:rPr lang="pt-BR" dirty="0"/>
                  <a:t>: atribuir a cada </a:t>
                </a:r>
                <a:r>
                  <a:rPr lang="pt-BR" dirty="0" smtClean="0"/>
                  <a:t>exemplo de </a:t>
                </a:r>
                <a:r>
                  <a:rPr lang="pt-BR" dirty="0"/>
                  <a:t>entrada o </a:t>
                </a:r>
                <a:r>
                  <a:rPr lang="pt-BR" b="1" i="1" dirty="0"/>
                  <a:t>rótulo</a:t>
                </a:r>
                <a:r>
                  <a:rPr lang="pt-BR" dirty="0"/>
                  <a:t> correspondente a uma das </a:t>
                </a:r>
                <a14:m>
                  <m:oMath xmlns:m="http://schemas.openxmlformats.org/officeDocument/2006/math">
                    <m:r>
                      <a:rPr lang="pt-BR" b="0" i="1" smtClean="0">
                        <a:latin typeface="Cambria Math" panose="02040503050406030204" pitchFamily="18" charset="0"/>
                      </a:rPr>
                      <m:t>𝑄</m:t>
                    </m:r>
                  </m:oMath>
                </a14:m>
                <a:r>
                  <a:rPr lang="pt-BR" dirty="0" smtClean="0"/>
                  <a:t> classes </a:t>
                </a:r>
                <a:r>
                  <a:rPr lang="pt-BR" dirty="0"/>
                  <a:t>existentes,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a:t>
                </a:r>
                <a:r>
                  <a:rPr lang="pt-BR" dirty="0"/>
                  <a:t>à qual o exemplo </a:t>
                </a:r>
                <a:r>
                  <a:rPr lang="pt-BR" dirty="0" smtClean="0"/>
                  <a:t>pertence.</a:t>
                </a:r>
              </a:p>
              <a:p>
                <a:pPr lvl="1">
                  <a:buFont typeface="Courier New" panose="02070309020205020404" pitchFamily="49" charset="0"/>
                  <a:buChar char="o"/>
                </a:pPr>
                <a:r>
                  <a:rPr lang="pt-BR" dirty="0"/>
                  <a:t>Este tipo de </a:t>
                </a:r>
                <a:r>
                  <a:rPr lang="pt-BR" dirty="0" smtClean="0"/>
                  <a:t>desafio é característico de problemas conhecidos </a:t>
                </a:r>
                <a:r>
                  <a:rPr lang="pt-BR" dirty="0"/>
                  <a:t>como </a:t>
                </a:r>
                <a:r>
                  <a:rPr lang="pt-BR" b="1" i="1" dirty="0" smtClean="0"/>
                  <a:t>classificação</a:t>
                </a:r>
                <a:r>
                  <a:rPr lang="pt-BR" dirty="0" smtClean="0"/>
                  <a:t>.</a:t>
                </a:r>
              </a:p>
              <a:p>
                <a:r>
                  <a:rPr lang="pt-BR" dirty="0" smtClean="0"/>
                  <a:t>Semelhante ao problema da regressão linear, existe um conjunto de treinamento com exemplos e rótulos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b>
                        <m: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sSubSup>
                  </m:oMath>
                </a14:m>
                <a:r>
                  <a:rPr lang="pt-BR" dirty="0" smtClean="0"/>
                  <a:t> que é utilizado para treinar um </a:t>
                </a:r>
                <a:r>
                  <a:rPr lang="pt-BR" b="1" i="1" dirty="0" smtClean="0"/>
                  <a:t>classificador</a:t>
                </a:r>
                <a:r>
                  <a:rPr lang="pt-BR" dirty="0" smtClean="0"/>
                  <a:t>, onde</a:t>
                </a:r>
              </a:p>
              <a:p>
                <a:pPr lvl="1"/>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 </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m:rPr>
                                      <m:brk m:alnAt="7"/>
                                    </m:rP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e>
                                  <m:r>
                                    <a:rPr lang="pt-BR"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m:rPr>
                                      <m:brk m:alnAt="7"/>
                                    </m:rP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mr>
                            </m:m>
                          </m:e>
                        </m:d>
                      </m:e>
                      <m:sup>
                        <m:r>
                          <a:rPr lang="pt-BR" b="0" i="1" smtClean="0">
                            <a:latin typeface="Cambria Math" panose="02040503050406030204" pitchFamily="18" charset="0"/>
                          </a:rPr>
                          <m:t>𝑇</m:t>
                        </m:r>
                      </m:sup>
                    </m:sSup>
                    <m:r>
                      <a:rPr lang="pt-BR"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sup>
                    </m:sSup>
                  </m:oMath>
                </a14:m>
                <a:r>
                  <a:rPr lang="pt-BR" dirty="0" smtClean="0"/>
                  <a:t> representa o </a:t>
                </a:r>
                <a:r>
                  <a:rPr lang="pt-BR" i="1" dirty="0" smtClean="0"/>
                  <a:t>i</a:t>
                </a:r>
                <a:r>
                  <a:rPr lang="pt-BR" dirty="0" smtClean="0"/>
                  <a:t>-ésimo vetor exemplo de entrada, o qual é caraterizado por </a:t>
                </a:r>
                <a14:m>
                  <m:oMath xmlns:m="http://schemas.openxmlformats.org/officeDocument/2006/math">
                    <m:r>
                      <a:rPr lang="pt-BR" i="1">
                        <a:latin typeface="Cambria Math" panose="02040503050406030204" pitchFamily="18" charset="0"/>
                      </a:rPr>
                      <m:t>𝐾</m:t>
                    </m:r>
                  </m:oMath>
                </a14:m>
                <a:r>
                  <a:rPr lang="pt-BR" dirty="0" smtClean="0"/>
                  <a:t>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endParaRPr lang="pt-BR" dirty="0" smtClean="0"/>
              </a:p>
              <a:p>
                <a:pPr lvl="1"/>
                <a:r>
                  <a:rPr lang="pt-BR" dirty="0" smtClean="0"/>
                  <a:t>e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ℝ</m:t>
                    </m:r>
                  </m:oMath>
                </a14:m>
                <a:r>
                  <a:rPr lang="pt-BR" dirty="0" smtClean="0"/>
                  <a:t> representa o </a:t>
                </a:r>
                <a:r>
                  <a:rPr lang="pt-BR" i="1" dirty="0" smtClean="0"/>
                  <a:t>i</a:t>
                </a:r>
                <a:r>
                  <a:rPr lang="pt-BR" dirty="0" smtClean="0"/>
                  <a:t>-ésimo </a:t>
                </a:r>
                <a:r>
                  <a:rPr lang="pt-BR" b="1" i="1" dirty="0" smtClean="0"/>
                  <a:t>rótulo</a:t>
                </a:r>
                <a:r>
                  <a:rPr lang="pt-BR" dirty="0" smtClean="0"/>
                  <a:t>.</a:t>
                </a:r>
                <a:r>
                  <a:rPr lang="pt-BR" dirty="0"/>
                  <a:t> </a:t>
                </a:r>
                <a:r>
                  <a:rPr lang="pt-BR" dirty="0" smtClean="0"/>
                  <a:t>Como veremos a seguir, </a:t>
                </a:r>
                <a14:m>
                  <m:oMath xmlns:m="http://schemas.openxmlformats.org/officeDocument/2006/math">
                    <m:r>
                      <a:rPr lang="pt-BR" i="1">
                        <a:latin typeface="Cambria Math" panose="02040503050406030204" pitchFamily="18" charset="0"/>
                      </a:rPr>
                      <m:t>𝑦</m:t>
                    </m:r>
                  </m:oMath>
                </a14:m>
                <a:r>
                  <a:rPr lang="pt-BR" dirty="0" smtClean="0"/>
                  <a:t> pode ser um escalar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1</m:t>
                        </m:r>
                      </m:sup>
                    </m:sSup>
                  </m:oMath>
                </a14:m>
                <a:r>
                  <a:rPr lang="pt-BR" dirty="0" smtClean="0"/>
                  <a:t> ou um vetor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i="1">
                            <a:latin typeface="Cambria Math" panose="02040503050406030204" pitchFamily="18" charset="0"/>
                            <a:ea typeface="Cambria Math" panose="02040503050406030204" pitchFamily="18" charset="0"/>
                          </a:rPr>
                          <m:t>×1</m:t>
                        </m:r>
                      </m:sup>
                    </m:sSup>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0516" cy="4665327"/>
              </a:xfrm>
              <a:blipFill rotWithShape="0">
                <a:blip r:embed="rId2"/>
                <a:stretch>
                  <a:fillRect l="-1098" t="-2089" r="-604"/>
                </a:stretch>
              </a:blipFill>
            </p:spPr>
            <p:txBody>
              <a:bodyPr/>
              <a:lstStyle/>
              <a:p>
                <a:r>
                  <a:rPr lang="pt-BR">
                    <a:noFill/>
                  </a:rPr>
                  <a:t> </a:t>
                </a:r>
              </a:p>
            </p:txBody>
          </p:sp>
        </mc:Fallback>
      </mc:AlternateContent>
    </p:spTree>
    <p:extLst>
      <p:ext uri="{BB962C8B-B14F-4D97-AF65-F5344CB8AC3E}">
        <p14:creationId xmlns:p14="http://schemas.microsoft.com/office/powerpoint/2010/main" val="39481506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3008"/>
          </a:xfrm>
        </p:spPr>
        <p:txBody>
          <a:bodyPr>
            <a:normAutofit/>
          </a:bodyPr>
          <a:lstStyle/>
          <a:p>
            <a:r>
              <a:rPr lang="pt-BR" sz="4200" dirty="0" smtClean="0"/>
              <a:t>Exemplo: Regressão Logistica com SciKit-Learn</a:t>
            </a:r>
            <a:endParaRPr lang="pt-BR" sz="4200" dirty="0"/>
          </a:p>
        </p:txBody>
      </p:sp>
      <p:sp>
        <p:nvSpPr>
          <p:cNvPr id="4" name="Rectangle 3"/>
          <p:cNvSpPr/>
          <p:nvPr/>
        </p:nvSpPr>
        <p:spPr>
          <a:xfrm>
            <a:off x="836413" y="1154559"/>
            <a:ext cx="5676900" cy="4662815"/>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'https://raw.githubusercontent.com/justmarkham/pycon-2016-tutorial/master/data/sms.tsv'</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 for the training set.</a:t>
            </a:r>
            <a:endParaRPr lang="en-US" sz="1100" dirty="0">
              <a:solidFill>
                <a:srgbClr val="000000"/>
              </a:solidFill>
              <a:highlight>
                <a:srgbClr val="FFFFFF"/>
              </a:highlight>
            </a:endParaRPr>
          </a:p>
          <a:p>
            <a:r>
              <a:rPr lang="pt-BR" sz="1100" dirty="0">
                <a:solidFill>
                  <a:srgbClr val="000000"/>
                </a:solidFill>
                <a:highlight>
                  <a:srgbClr val="FFFFFF"/>
                </a:highlight>
              </a:rPr>
              <a:t>x_train_dtm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Transform validation set into document-term matrix.</a:t>
            </a:r>
            <a:endParaRPr lang="en-US" sz="1100" dirty="0">
              <a:solidFill>
                <a:srgbClr val="000000"/>
              </a:solidFill>
              <a:highlight>
                <a:srgbClr val="FFFFFF"/>
              </a:highlight>
            </a:endParaRPr>
          </a:p>
          <a:p>
            <a:r>
              <a:rPr lang="pt-BR" sz="1100" dirty="0">
                <a:solidFill>
                  <a:srgbClr val="000000"/>
                </a:solidFill>
                <a:highlight>
                  <a:srgbClr val="FFFFFF"/>
                </a:highlight>
              </a:rPr>
              <a:t>x_test_dtm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 classifier.</a:t>
            </a:r>
            <a:endParaRPr lang="pt-BR" sz="1100" dirty="0">
              <a:solidFill>
                <a:srgbClr val="000000"/>
              </a:solidFill>
              <a:highlight>
                <a:srgbClr val="FFFFFF"/>
              </a:highlight>
            </a:endParaRPr>
          </a:p>
          <a:p>
            <a:r>
              <a:rPr lang="pt-BR" sz="1100" dirty="0">
                <a:solidFill>
                  <a:srgbClr val="000000"/>
                </a:solidFill>
                <a:highlight>
                  <a:srgbClr val="FFFFFF"/>
                </a:highlight>
              </a:rPr>
              <a:t>classifier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LogisticRegression</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model.</a:t>
            </a:r>
            <a:endParaRPr lang="pt-BR" sz="1100" dirty="0">
              <a:solidFill>
                <a:srgbClr val="000000"/>
              </a:solidFill>
              <a:highlight>
                <a:srgbClr val="FFFFFF"/>
              </a:highlight>
            </a:endParaRPr>
          </a:p>
          <a:p>
            <a:r>
              <a:rPr lang="pt-BR" sz="1100" dirty="0">
                <a:solidFill>
                  <a:srgbClr val="000000"/>
                </a:solidFill>
                <a:highlight>
                  <a:srgbClr val="FFFFFF"/>
                </a:highlight>
              </a:rPr>
              <a:t>classifier</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x_train_dtm</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r>
              <a:rPr lang="pt-BR" sz="1100" dirty="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classifier</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x_test_dtm</a:t>
            </a:r>
            <a:r>
              <a:rPr lang="pt-BR" sz="1100" b="1" dirty="0">
                <a:solidFill>
                  <a:srgbClr val="000080"/>
                </a:solidFill>
                <a:highlight>
                  <a:srgbClr val="FFFFFF"/>
                </a:highlight>
              </a:rPr>
              <a:t>)</a:t>
            </a:r>
            <a:endParaRPr lang="pt-BR" sz="11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618" t="11429" r="10000" b="2143"/>
          <a:stretch/>
        </p:blipFill>
        <p:spPr>
          <a:xfrm>
            <a:off x="8218580" y="3423833"/>
            <a:ext cx="2911720" cy="2880000"/>
          </a:xfrm>
          <a:prstGeom prst="rect">
            <a:avLst/>
          </a:prstGeom>
        </p:spPr>
      </p:pic>
      <p:sp>
        <p:nvSpPr>
          <p:cNvPr id="8" name="TextBox 7"/>
          <p:cNvSpPr txBox="1"/>
          <p:nvPr/>
        </p:nvSpPr>
        <p:spPr>
          <a:xfrm>
            <a:off x="6972050" y="379870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9" name="Straight Arrow Connector 8"/>
          <p:cNvCxnSpPr/>
          <p:nvPr/>
        </p:nvCxnSpPr>
        <p:spPr>
          <a:xfrm>
            <a:off x="7867969" y="3980268"/>
            <a:ext cx="1089710" cy="11367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30300" y="4863833"/>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11" name="Straight Arrow Connector 10"/>
          <p:cNvCxnSpPr/>
          <p:nvPr/>
        </p:nvCxnSpPr>
        <p:spPr>
          <a:xfrm flipH="1" flipV="1">
            <a:off x="10763806" y="5334000"/>
            <a:ext cx="503539" cy="44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2050" y="5135725"/>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13" name="Straight Arrow Connector 12"/>
          <p:cNvCxnSpPr/>
          <p:nvPr/>
        </p:nvCxnSpPr>
        <p:spPr>
          <a:xfrm flipV="1">
            <a:off x="7708611" y="5334000"/>
            <a:ext cx="1394109" cy="3217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130300" y="3616887"/>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15" name="Straight Arrow Connector 14"/>
          <p:cNvCxnSpPr/>
          <p:nvPr/>
        </p:nvCxnSpPr>
        <p:spPr>
          <a:xfrm flipH="1">
            <a:off x="10729913" y="3967483"/>
            <a:ext cx="548575" cy="12645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447149" y="6374158"/>
            <a:ext cx="5656292" cy="369332"/>
          </a:xfrm>
          <a:prstGeom prst="rect">
            <a:avLst/>
          </a:prstGeom>
        </p:spPr>
        <p:txBody>
          <a:bodyPr wrap="none">
            <a:spAutoFit/>
          </a:bodyPr>
          <a:lstStyle/>
          <a:p>
            <a:r>
              <a:rPr lang="pt-BR" dirty="0">
                <a:solidFill>
                  <a:srgbClr val="00B0F0"/>
                </a:solidFill>
              </a:rPr>
              <a:t>Exemplo: SPAMClassificationLogisticRegressionSciKit.ipynb</a:t>
            </a:r>
          </a:p>
        </p:txBody>
      </p:sp>
      <p:sp>
        <p:nvSpPr>
          <p:cNvPr id="21" name="TextBox 20"/>
          <p:cNvSpPr txBox="1"/>
          <p:nvPr/>
        </p:nvSpPr>
        <p:spPr>
          <a:xfrm>
            <a:off x="6447149" y="1154559"/>
            <a:ext cx="5578018" cy="1815882"/>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a:t>
            </a:r>
          </a:p>
          <a:p>
            <a:pPr marL="285750" indent="-285750">
              <a:buFont typeface="Arial" panose="020B0604020202020204" pitchFamily="34" charset="0"/>
              <a:buChar char="•"/>
            </a:pPr>
            <a:r>
              <a:rPr lang="pt-BR" sz="1600" dirty="0"/>
              <a:t>E</a:t>
            </a:r>
            <a:r>
              <a:rPr lang="pt-BR" sz="1600" dirty="0" smtClean="0"/>
              <a:t>xemplo usa uma base de dados baixada do GitHub.</a:t>
            </a:r>
          </a:p>
          <a:p>
            <a:pPr marL="285750" indent="-285750">
              <a:buFont typeface="Arial" panose="020B0604020202020204" pitchFamily="34" charset="0"/>
              <a:buChar char="•"/>
            </a:pPr>
            <a:r>
              <a:rPr lang="pt-BR" sz="1600" dirty="0" smtClean="0"/>
              <a:t>Classifica as mensagens em 2 classes: ‘SPAM’ e ‘HAM’.</a:t>
            </a:r>
          </a:p>
          <a:p>
            <a:pPr marL="285750" indent="-285750">
              <a:buFont typeface="Arial" panose="020B0604020202020204" pitchFamily="34" charset="0"/>
              <a:buChar char="•"/>
            </a:pPr>
            <a:r>
              <a:rPr lang="pt-BR" sz="1600" dirty="0">
                <a:solidFill>
                  <a:srgbClr val="000000"/>
                </a:solidFill>
                <a:highlight>
                  <a:srgbClr val="FFFFFF"/>
                </a:highlight>
              </a:rPr>
              <a:t>O  objeto da classe </a:t>
            </a:r>
            <a:r>
              <a:rPr lang="pt-BR" sz="1600" b="1" i="1" dirty="0">
                <a:solidFill>
                  <a:srgbClr val="000000"/>
                </a:solidFill>
                <a:highlight>
                  <a:srgbClr val="FFFFFF"/>
                </a:highlight>
              </a:rPr>
              <a:t>CountVectorizer</a:t>
            </a:r>
            <a:r>
              <a:rPr lang="pt-BR" sz="1600" dirty="0">
                <a:solidFill>
                  <a:srgbClr val="000000"/>
                </a:solidFill>
                <a:highlight>
                  <a:srgbClr val="FFFFFF"/>
                </a:highlight>
              </a:rPr>
              <a:t> </a:t>
            </a:r>
            <a:r>
              <a:rPr lang="pt-BR" sz="1600" dirty="0" smtClean="0">
                <a:solidFill>
                  <a:srgbClr val="000000"/>
                </a:solidFill>
                <a:highlight>
                  <a:srgbClr val="FFFFFF"/>
                </a:highlight>
              </a:rPr>
              <a:t>cria uma </a:t>
            </a:r>
            <a:r>
              <a:rPr lang="pt-BR" sz="1600" dirty="0" smtClean="0"/>
              <a:t>matriz </a:t>
            </a:r>
            <a:r>
              <a:rPr lang="pt-BR" sz="1600" dirty="0"/>
              <a:t>registrando o número de </a:t>
            </a:r>
            <a:r>
              <a:rPr lang="pt-BR" sz="1600" dirty="0" smtClean="0"/>
              <a:t>vezes (frequência) com que </a:t>
            </a:r>
            <a:r>
              <a:rPr lang="pt-BR" sz="1600" dirty="0"/>
              <a:t>cada palavra </a:t>
            </a:r>
            <a:r>
              <a:rPr lang="pt-BR" sz="1600" dirty="0" smtClean="0"/>
              <a:t>aparece na mensagem. </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sp>
        <p:nvSpPr>
          <p:cNvPr id="22" name="TextBox 21"/>
          <p:cNvSpPr txBox="1"/>
          <p:nvPr/>
        </p:nvSpPr>
        <p:spPr>
          <a:xfrm>
            <a:off x="4387268" y="2080568"/>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23" name="Straight Arrow Connector 22"/>
          <p:cNvCxnSpPr/>
          <p:nvPr/>
        </p:nvCxnSpPr>
        <p:spPr>
          <a:xfrm flipH="1">
            <a:off x="3977640" y="2243657"/>
            <a:ext cx="409629"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614482" y="10416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26" name="Straight Arrow Connector 25"/>
          <p:cNvCxnSpPr/>
          <p:nvPr/>
        </p:nvCxnSpPr>
        <p:spPr>
          <a:xfrm flipH="1">
            <a:off x="4307527" y="12995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87601" y="2520656"/>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29" name="Straight Arrow Connector 28"/>
          <p:cNvCxnSpPr/>
          <p:nvPr/>
        </p:nvCxnSpPr>
        <p:spPr>
          <a:xfrm flipH="1">
            <a:off x="4106293" y="2810288"/>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114000" y="3237483"/>
            <a:ext cx="2357951" cy="646331"/>
          </a:xfrm>
          <a:prstGeom prst="rect">
            <a:avLst/>
          </a:prstGeom>
        </p:spPr>
        <p:txBody>
          <a:bodyPr wrap="square">
            <a:spAutoFit/>
          </a:bodyPr>
          <a:lstStyle/>
          <a:p>
            <a:r>
              <a:rPr lang="pt-BR" sz="1200" b="1" dirty="0" smtClean="0"/>
              <a:t>Converte as mensagens de treinamento em uma matriz com a frequência de cada palavra. </a:t>
            </a:r>
            <a:endParaRPr lang="pt-BR" sz="1200" b="1" dirty="0"/>
          </a:p>
        </p:txBody>
      </p:sp>
      <p:cxnSp>
        <p:nvCxnSpPr>
          <p:cNvPr id="32" name="Straight Arrow Connector 31"/>
          <p:cNvCxnSpPr/>
          <p:nvPr/>
        </p:nvCxnSpPr>
        <p:spPr>
          <a:xfrm flipH="1">
            <a:off x="3305809" y="3591866"/>
            <a:ext cx="1808191" cy="567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589239" y="4139946"/>
            <a:ext cx="2357951" cy="1015663"/>
          </a:xfrm>
          <a:prstGeom prst="rect">
            <a:avLst/>
          </a:prstGeom>
        </p:spPr>
        <p:txBody>
          <a:bodyPr wrap="square">
            <a:spAutoFit/>
          </a:bodyPr>
          <a:lstStyle/>
          <a:p>
            <a:r>
              <a:rPr lang="pt-BR" sz="1200" b="1" dirty="0" smtClean="0"/>
              <a:t>Converte as mensagens de validação em uma matriz com a frequência de cada palavra, baseado no vocabulário criado com o conjunto de treinamento. </a:t>
            </a:r>
            <a:endParaRPr lang="pt-BR" sz="1200" b="1" dirty="0"/>
          </a:p>
        </p:txBody>
      </p:sp>
      <p:cxnSp>
        <p:nvCxnSpPr>
          <p:cNvPr id="38" name="Straight Arrow Connector 37"/>
          <p:cNvCxnSpPr/>
          <p:nvPr/>
        </p:nvCxnSpPr>
        <p:spPr>
          <a:xfrm flipH="1" flipV="1">
            <a:off x="3043429" y="4514179"/>
            <a:ext cx="1600295" cy="783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19259" y="5334000"/>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41" name="Straight Arrow Connector 40"/>
          <p:cNvCxnSpPr>
            <a:stCxn id="40" idx="1"/>
          </p:cNvCxnSpPr>
          <p:nvPr/>
        </p:nvCxnSpPr>
        <p:spPr>
          <a:xfrm flipH="1" flipV="1">
            <a:off x="3282063" y="5336113"/>
            <a:ext cx="637196" cy="136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508247" y="5494853"/>
            <a:ext cx="411012" cy="160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209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Casos multi-classe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68789" cy="4623301"/>
              </a:xfrm>
            </p:spPr>
            <p:txBody>
              <a:bodyPr/>
              <a:lstStyle/>
              <a:p>
                <a:r>
                  <a:rPr lang="pt-BR" dirty="0"/>
                  <a:t>Até agora nós vimos como classificar </a:t>
                </a:r>
                <a:r>
                  <a:rPr lang="pt-BR" dirty="0" smtClean="0"/>
                  <a:t>utilizando </a:t>
                </a:r>
                <a:r>
                  <a:rPr lang="pt-BR" b="1" i="1" dirty="0"/>
                  <a:t>regressão logística  </a:t>
                </a:r>
                <a:r>
                  <a:rPr lang="pt-BR" dirty="0"/>
                  <a:t>quando os dados pertencem a apenas 2 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 mas e quando existem mais de 2 classes (i.e.,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&gt;</m:t>
                    </m:r>
                    <m:r>
                      <a:rPr lang="pt-BR" i="1">
                        <a:latin typeface="Cambria Math" panose="02040503050406030204" pitchFamily="18" charset="0"/>
                      </a:rPr>
                      <m:t>2</m:t>
                    </m:r>
                  </m:oMath>
                </a14:m>
                <a:r>
                  <a:rPr lang="pt-BR" dirty="0" smtClean="0"/>
                  <a:t>)?</a:t>
                </a:r>
              </a:p>
              <a:p>
                <a:r>
                  <a:rPr lang="pt-BR" dirty="0" smtClean="0"/>
                  <a:t>Existem algumas abordagens </a:t>
                </a:r>
                <a:r>
                  <a:rPr lang="pt-BR" dirty="0"/>
                  <a:t>para classificação </a:t>
                </a:r>
                <a:r>
                  <a:rPr lang="pt-BR" dirty="0" smtClean="0"/>
                  <a:t>multi-classe:</a:t>
                </a:r>
              </a:p>
              <a:p>
                <a:pPr lvl="1"/>
                <a:r>
                  <a:rPr lang="pt-BR" dirty="0" smtClean="0"/>
                  <a:t>Um-contra-o-Resto</a:t>
                </a:r>
              </a:p>
              <a:p>
                <a:pPr lvl="1"/>
                <a:r>
                  <a:rPr lang="pt-BR" dirty="0" smtClean="0"/>
                  <a:t>Um-contra-Um</a:t>
                </a:r>
              </a:p>
              <a:p>
                <a:pPr lvl="1"/>
                <a:r>
                  <a:rPr lang="pt-BR" dirty="0" smtClean="0"/>
                  <a:t>Regressão softmax</a:t>
                </a:r>
              </a:p>
              <a:p>
                <a:r>
                  <a:rPr lang="pt-BR" dirty="0" smtClean="0"/>
                  <a:t>Essas abordagens podem ser aplicadas a qualquer tipo de classificador binário e não apenas com o regressor logístico.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68789" cy="4623301"/>
              </a:xfrm>
              <a:blipFill rotWithShape="0">
                <a:blip r:embed="rId2"/>
                <a:stretch>
                  <a:fillRect l="-944" t="-2108"/>
                </a:stretch>
              </a:blipFill>
            </p:spPr>
            <p:txBody>
              <a:bodyPr/>
              <a:lstStyle/>
              <a:p>
                <a:r>
                  <a:rPr lang="pt-BR">
                    <a:noFill/>
                  </a:rPr>
                  <a:t> </a:t>
                </a:r>
              </a:p>
            </p:txBody>
          </p:sp>
        </mc:Fallback>
      </mc:AlternateContent>
    </p:spTree>
    <p:extLst>
      <p:ext uri="{BB962C8B-B14F-4D97-AF65-F5344CB8AC3E}">
        <p14:creationId xmlns:p14="http://schemas.microsoft.com/office/powerpoint/2010/main" val="504693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Um-Contra-o-Resto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902722"/>
              </a:xfrm>
            </p:spPr>
            <p:txBody>
              <a:bodyPr>
                <a:normAutofit fontScale="92500" lnSpcReduction="20000"/>
              </a:bodyPr>
              <a:lstStyle/>
              <a:p>
                <a:r>
                  <a:rPr lang="pt-BR" dirty="0" smtClean="0"/>
                  <a:t>Nesta abordagem, nós treinamos um </a:t>
                </a:r>
                <a:r>
                  <a:rPr lang="pt-BR" b="1" i="1" dirty="0" smtClean="0"/>
                  <a:t>classificador</a:t>
                </a:r>
                <a:r>
                  <a:rPr lang="pt-BR" dirty="0" smtClean="0"/>
                  <a:t> </a:t>
                </a:r>
                <a:r>
                  <a:rPr lang="pt-BR" b="1" i="1" dirty="0" smtClean="0"/>
                  <a:t>binário</a:t>
                </a:r>
                <a:r>
                  <a:rPr lang="pt-BR" dirty="0"/>
                  <a:t> </a:t>
                </a:r>
                <a:r>
                  <a:rPr lang="pt-BR" dirty="0" smtClean="0"/>
                  <a:t>(e.g., </a:t>
                </a:r>
                <a:r>
                  <a:rPr lang="pt-BR" b="1" i="1" dirty="0" smtClean="0"/>
                  <a:t>regressor logístico</a:t>
                </a:r>
                <a:r>
                  <a:rPr lang="pt-BR" dirty="0" smtClean="0"/>
                  <a:t>)</a:t>
                </a:r>
                <a:r>
                  <a:rPr lang="pt-BR" b="1" i="1" dirty="0" smtClean="0"/>
                  <a:t> </a:t>
                </a:r>
                <a14:m>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m:t>
                        </m:r>
                      </m:sup>
                    </m:sSup>
                  </m:oMath>
                </a14:m>
                <a:r>
                  <a:rPr lang="pt-BR" dirty="0" smtClean="0"/>
                  <a:t> para cada classe </a:t>
                </a:r>
                <a14:m>
                  <m:oMath xmlns:m="http://schemas.openxmlformats.org/officeDocument/2006/math">
                    <m:r>
                      <a:rPr lang="pt-BR" b="0" i="1" smtClean="0">
                        <a:latin typeface="Cambria Math" panose="02040503050406030204" pitchFamily="18" charset="0"/>
                      </a:rPr>
                      <m:t>𝑞</m:t>
                    </m:r>
                  </m:oMath>
                </a14:m>
                <a:r>
                  <a:rPr lang="pt-BR" dirty="0" smtClean="0"/>
                  <a:t> para predizer a probabilidade de </a:t>
                </a: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ou seja,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𝑞</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a:t>
                </a:r>
                <a:endParaRPr lang="pt-BR" b="0" dirty="0" smtClean="0"/>
              </a:p>
              <a:p>
                <a:r>
                  <a:rPr lang="pt-BR" dirty="0" smtClean="0"/>
                  <a:t>Em outras palavras, cria-se </a:t>
                </a:r>
                <a14:m>
                  <m:oMath xmlns:m="http://schemas.openxmlformats.org/officeDocument/2006/math">
                    <m:r>
                      <a:rPr lang="pt-BR" b="0" i="1" smtClean="0">
                        <a:latin typeface="Cambria Math" panose="02040503050406030204" pitchFamily="18" charset="0"/>
                      </a:rPr>
                      <m:t>𝑄</m:t>
                    </m:r>
                  </m:oMath>
                </a14:m>
                <a:r>
                  <a:rPr lang="pt-BR" b="0" dirty="0" smtClean="0"/>
                  <a:t> </a:t>
                </a:r>
                <a:r>
                  <a:rPr lang="pt-BR" b="1" i="1" dirty="0" smtClean="0"/>
                  <a:t>classificadores binários </a:t>
                </a:r>
                <a:r>
                  <a:rPr lang="pt-BR" b="0" dirty="0" smtClean="0"/>
                  <a:t>onde 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b="0" i="0"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e 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b="0" dirty="0" smtClean="0"/>
                  <a:t> é a junção de todas as outras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m:t>
                    </m:r>
                  </m:oMath>
                </a14:m>
                <a:r>
                  <a:rPr lang="pt-BR" b="0" dirty="0" smtClean="0"/>
                  <a:t> classes.</a:t>
                </a:r>
              </a:p>
              <a:p>
                <a:r>
                  <a:rPr lang="pt-BR" dirty="0" smtClean="0"/>
                  <a:t>Portanto, o </a:t>
                </a:r>
                <a:r>
                  <a:rPr lang="pt-BR" b="1" i="1" dirty="0" smtClean="0"/>
                  <a:t>classificador</a:t>
                </a:r>
                <a:r>
                  <a:rPr lang="pt-BR" dirty="0" smtClean="0"/>
                  <a:t> deve indicar a classe positiva caso o exemplo pertença à classe </a:t>
                </a:r>
                <a14:m>
                  <m:oMath xmlns:m="http://schemas.openxmlformats.org/officeDocument/2006/math">
                    <m:r>
                      <a:rPr lang="pt-BR" i="1">
                        <a:latin typeface="Cambria Math" panose="02040503050406030204" pitchFamily="18" charset="0"/>
                      </a:rPr>
                      <m:t>𝑞</m:t>
                    </m:r>
                  </m:oMath>
                </a14:m>
                <a:r>
                  <a:rPr lang="pt-BR" dirty="0" smtClean="0"/>
                  <a:t>, e a classe negativa caso o exemplo pertença a qualquer outra classe.</a:t>
                </a:r>
                <a:endParaRPr lang="pt-BR" b="0" dirty="0" smtClean="0"/>
              </a:p>
              <a:p>
                <a:r>
                  <a:rPr lang="pt-BR" dirty="0" smtClean="0"/>
                  <a:t>Para cada novo exemplo de entrada, </a:t>
                </a:r>
                <a14:m>
                  <m:oMath xmlns:m="http://schemas.openxmlformats.org/officeDocument/2006/math">
                    <m:r>
                      <a:rPr lang="pt-BR" b="1" i="1">
                        <a:latin typeface="Cambria Math" panose="02040503050406030204" pitchFamily="18" charset="0"/>
                      </a:rPr>
                      <m:t>𝒙</m:t>
                    </m:r>
                  </m:oMath>
                </a14:m>
                <a:r>
                  <a:rPr lang="pt-BR" dirty="0" smtClean="0"/>
                  <a:t>, realiza-se as predições e escolhe-se a classe que maximize</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max</m:t>
                            </m:r>
                          </m:e>
                          <m:lim>
                            <m:r>
                              <a:rPr lang="pt-BR" b="0" i="1" smtClean="0">
                                <a:latin typeface="Cambria Math" panose="02040503050406030204" pitchFamily="18" charset="0"/>
                              </a:rPr>
                              <m:t>𝑞</m:t>
                            </m:r>
                          </m:lim>
                        </m:limLow>
                      </m:fName>
                      <m:e>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𝑞</m:t>
                            </m:r>
                            <m:r>
                              <a:rPr lang="pt-BR" i="1">
                                <a:latin typeface="Cambria Math" panose="02040503050406030204" pitchFamily="18" charset="0"/>
                              </a:rPr>
                              <m:t>)</m:t>
                            </m:r>
                          </m:sup>
                        </m:sSup>
                      </m:e>
                    </m:func>
                  </m:oMath>
                </a14:m>
                <a:r>
                  <a:rPr lang="pt-BR" dirty="0" smtClean="0"/>
                  <a:t>.</a:t>
                </a:r>
              </a:p>
              <a:p>
                <a:r>
                  <a:rPr lang="pt-BR" dirty="0" smtClean="0"/>
                  <a:t>Vantagem desta abordagem é que se treina apenas </a:t>
                </a:r>
                <a14:m>
                  <m:oMath xmlns:m="http://schemas.openxmlformats.org/officeDocument/2006/math">
                    <m:r>
                      <a:rPr lang="pt-BR" i="1">
                        <a:latin typeface="Cambria Math" panose="02040503050406030204" pitchFamily="18" charset="0"/>
                      </a:rPr>
                      <m:t>𝑄</m:t>
                    </m:r>
                  </m:oMath>
                </a14:m>
                <a:r>
                  <a:rPr lang="pt-BR" dirty="0" smtClean="0"/>
                  <a:t> </a:t>
                </a:r>
                <a:r>
                  <a:rPr lang="pt-BR" b="1" i="1" dirty="0" smtClean="0"/>
                  <a:t>classificadores</a:t>
                </a:r>
                <a:r>
                  <a:rPr lang="pt-BR" dirty="0" smtClean="0"/>
                  <a:t>.</a:t>
                </a:r>
              </a:p>
              <a:p>
                <a:r>
                  <a:rPr lang="pt-BR" dirty="0" smtClean="0"/>
                  <a:t>Desvantagem é que cada </a:t>
                </a:r>
                <a:r>
                  <a:rPr lang="pt-BR" b="1" i="1" dirty="0" smtClean="0"/>
                  <a:t>classificador binário </a:t>
                </a:r>
                <a:r>
                  <a:rPr lang="pt-BR" dirty="0" smtClean="0"/>
                  <a:t>precisa ser treinado com um conjunto negativo que é </a:t>
                </a:r>
                <a14:m>
                  <m:oMath xmlns:m="http://schemas.openxmlformats.org/officeDocument/2006/math">
                    <m:r>
                      <a:rPr lang="pt-BR" i="1">
                        <a:latin typeface="Cambria Math" panose="02040503050406030204" pitchFamily="18" charset="0"/>
                      </a:rPr>
                      <m:t>𝑄</m:t>
                    </m:r>
                  </m:oMath>
                </a14:m>
                <a:r>
                  <a:rPr lang="pt-BR" dirty="0" smtClean="0"/>
                  <a:t>-1 vezes maior, o que pode aumentar o tempo de treinamento.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902722"/>
              </a:xfrm>
              <a:blipFill rotWithShape="0">
                <a:blip r:embed="rId3"/>
                <a:stretch>
                  <a:fillRect l="-883" t="-3106" r="-1325" b="-3106"/>
                </a:stretch>
              </a:blipFill>
            </p:spPr>
            <p:txBody>
              <a:bodyPr/>
              <a:lstStyle/>
              <a:p>
                <a:r>
                  <a:rPr lang="pt-BR">
                    <a:noFill/>
                  </a:rPr>
                  <a:t> </a:t>
                </a:r>
              </a:p>
            </p:txBody>
          </p:sp>
        </mc:Fallback>
      </mc:AlternateContent>
    </p:spTree>
    <p:extLst>
      <p:ext uri="{BB962C8B-B14F-4D97-AF65-F5344CB8AC3E}">
        <p14:creationId xmlns:p14="http://schemas.microsoft.com/office/powerpoint/2010/main" val="736850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a:spLocks noGrp="1"/>
          </p:cNvSpPr>
          <p:nvPr>
            <p:ph type="title"/>
          </p:nvPr>
        </p:nvSpPr>
        <p:spPr>
          <a:xfrm>
            <a:off x="838200" y="365125"/>
            <a:ext cx="10515600" cy="1325563"/>
          </a:xfrm>
        </p:spPr>
        <p:txBody>
          <a:bodyPr/>
          <a:lstStyle/>
          <a:p>
            <a:r>
              <a:rPr lang="pt-BR" dirty="0" smtClean="0"/>
              <a:t>Um-Contra-o-Resto</a:t>
            </a:r>
            <a:endParaRPr lang="pt-BR" dirty="0"/>
          </a:p>
        </p:txBody>
      </p:sp>
      <p:pic>
        <p:nvPicPr>
          <p:cNvPr id="164" name="Picture 1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192" y="1027906"/>
            <a:ext cx="7009616" cy="5591188"/>
          </a:xfrm>
          <a:prstGeom prst="rect">
            <a:avLst/>
          </a:prstGeom>
        </p:spPr>
      </p:pic>
    </p:spTree>
    <p:extLst>
      <p:ext uri="{BB962C8B-B14F-4D97-AF65-F5344CB8AC3E}">
        <p14:creationId xmlns:p14="http://schemas.microsoft.com/office/powerpoint/2010/main" val="1417451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34700" cy="4670425"/>
              </a:xfrm>
            </p:spPr>
            <p:txBody>
              <a:bodyPr>
                <a:normAutofit lnSpcReduction="10000"/>
              </a:bodyPr>
              <a:lstStyle/>
              <a:p>
                <a:r>
                  <a:rPr lang="pt-BR" dirty="0" smtClean="0"/>
                  <a:t>Nesta abordagem, treina-se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r>
                      <a:rPr lang="pt-BR" b="0" i="1" smtClean="0">
                        <a:latin typeface="Cambria Math" panose="02040503050406030204" pitchFamily="18" charset="0"/>
                      </a:rPr>
                      <m:t>𝑄</m:t>
                    </m:r>
                    <m:r>
                      <a:rPr lang="pt-BR" b="0" i="1" smtClean="0">
                        <a:latin typeface="Cambria Math" panose="02040503050406030204" pitchFamily="18" charset="0"/>
                      </a:rPr>
                      <m:t>−1)/2</m:t>
                    </m:r>
                  </m:oMath>
                </a14:m>
                <a:r>
                  <a:rPr lang="pt-BR" dirty="0" smtClean="0"/>
                  <a:t> </a:t>
                </a:r>
                <a:r>
                  <a:rPr lang="pt-BR" b="1" i="1" dirty="0" smtClean="0"/>
                  <a:t>classificadores </a:t>
                </a:r>
                <a:r>
                  <a:rPr lang="pt-BR" b="1" i="1" dirty="0"/>
                  <a:t>binários</a:t>
                </a:r>
                <a:r>
                  <a:rPr lang="pt-BR" dirty="0"/>
                  <a:t>. </a:t>
                </a:r>
                <a:endParaRPr lang="pt-BR" dirty="0" smtClean="0"/>
              </a:p>
              <a:p>
                <a:r>
                  <a:rPr lang="pt-BR" dirty="0" smtClean="0"/>
                  <a:t>Cada </a:t>
                </a:r>
                <a:r>
                  <a:rPr lang="pt-BR" b="1" i="1" dirty="0"/>
                  <a:t>classificador</a:t>
                </a:r>
                <a:r>
                  <a:rPr lang="pt-BR" dirty="0"/>
                  <a:t> é construído para fazer a distinção entre </a:t>
                </a:r>
                <a:r>
                  <a:rPr lang="pt-BR" dirty="0" smtClean="0"/>
                  <a:t>exemplos pertencentes </a:t>
                </a:r>
                <a:r>
                  <a:rPr lang="pt-BR" dirty="0"/>
                  <a:t>a </a:t>
                </a:r>
                <a:r>
                  <a:rPr lang="pt-BR" dirty="0" smtClean="0"/>
                  <a:t>cada um dos possíveis pares de classes.</a:t>
                </a:r>
              </a:p>
              <a:p>
                <a:pPr lvl="1">
                  <a:buFont typeface="Courier New" panose="02070309020205020404" pitchFamily="49" charset="0"/>
                  <a:buChar char="o"/>
                </a:pPr>
                <a:r>
                  <a:rPr lang="pt-BR" dirty="0"/>
                  <a:t>S</a:t>
                </a:r>
                <a:r>
                  <a:rPr lang="pt-BR" dirty="0" smtClean="0"/>
                  <a:t>e </a:t>
                </a:r>
                <a14:m>
                  <m:oMath xmlns:m="http://schemas.openxmlformats.org/officeDocument/2006/math">
                    <m:r>
                      <a:rPr lang="pt-BR" i="1">
                        <a:latin typeface="Cambria Math" panose="02040503050406030204" pitchFamily="18" charset="0"/>
                      </a:rPr>
                      <m:t>𝑄</m:t>
                    </m:r>
                    <m:r>
                      <a:rPr lang="pt-BR" b="0" i="0" smtClean="0">
                        <a:latin typeface="Cambria Math" panose="02040503050406030204" pitchFamily="18" charset="0"/>
                      </a:rPr>
                      <m:t>=4</m:t>
                    </m:r>
                  </m:oMath>
                </a14:m>
                <a:r>
                  <a:rPr lang="pt-BR" dirty="0" smtClean="0"/>
                  <a:t>, então treina-se 6 </a:t>
                </a:r>
                <a:r>
                  <a:rPr lang="pt-BR" b="1" i="1" dirty="0" smtClean="0"/>
                  <a:t>classificadores</a:t>
                </a:r>
                <a:r>
                  <a:rPr lang="pt-BR" dirty="0" smtClean="0"/>
                  <a:t> para classificar entre</a:t>
                </a:r>
                <a14:m>
                  <m:oMath xmlns:m="http://schemas.openxmlformats.org/officeDocument/2006/math">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p>
              <a:p>
                <a:r>
                  <a:rPr lang="pt-BR" dirty="0" smtClean="0"/>
                  <a:t>No </a:t>
                </a:r>
                <a:r>
                  <a:rPr lang="pt-BR" dirty="0"/>
                  <a:t>final, cada </a:t>
                </a:r>
                <a:r>
                  <a:rPr lang="pt-BR" dirty="0" smtClean="0"/>
                  <a:t>exemplo é </a:t>
                </a:r>
                <a:r>
                  <a:rPr lang="pt-BR" dirty="0"/>
                  <a:t>classificado conforme o </a:t>
                </a:r>
                <a:r>
                  <a:rPr lang="pt-BR" b="1" i="1" dirty="0"/>
                  <a:t>voto majoritário </a:t>
                </a:r>
                <a:r>
                  <a:rPr lang="pt-BR" dirty="0" smtClean="0"/>
                  <a:t>entre os </a:t>
                </a:r>
                <a:r>
                  <a:rPr lang="pt-BR" b="1" i="1" dirty="0" smtClean="0"/>
                  <a:t>classificadores</a:t>
                </a:r>
                <a:r>
                  <a:rPr lang="pt-BR" dirty="0" smtClean="0"/>
                  <a:t>.</a:t>
                </a:r>
              </a:p>
              <a:p>
                <a:r>
                  <a:rPr lang="pt-BR" dirty="0"/>
                  <a:t>A principal vantagem </a:t>
                </a:r>
                <a:r>
                  <a:rPr lang="pt-BR" dirty="0" smtClean="0"/>
                  <a:t>da abordagem </a:t>
                </a:r>
                <a:r>
                  <a:rPr lang="pt-BR" b="1" i="1" dirty="0" smtClean="0"/>
                  <a:t>Um-Contra-Um </a:t>
                </a:r>
                <a:r>
                  <a:rPr lang="pt-BR" dirty="0" smtClean="0"/>
                  <a:t>é </a:t>
                </a:r>
                <a:r>
                  <a:rPr lang="pt-BR" dirty="0"/>
                  <a:t>que cada </a:t>
                </a:r>
                <a:r>
                  <a:rPr lang="pt-BR" b="1" i="1" dirty="0"/>
                  <a:t>classificador</a:t>
                </a:r>
                <a:r>
                  <a:rPr lang="pt-BR" dirty="0"/>
                  <a:t> precisa ser treinado apenas na parte do conjunto de treinamento para as duas classes que ele deve </a:t>
                </a:r>
                <a:r>
                  <a:rPr lang="pt-BR" dirty="0" smtClean="0"/>
                  <a:t>distinguir.</a:t>
                </a:r>
              </a:p>
              <a:p>
                <a:r>
                  <a:rPr lang="pt-BR" dirty="0" smtClean="0"/>
                  <a:t>A desvantagem é que por exemplo, se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=10</m:t>
                    </m:r>
                  </m:oMath>
                </a14:m>
                <a:r>
                  <a:rPr lang="pt-BR" dirty="0" smtClean="0"/>
                  <a:t>, temos que treinar 45 </a:t>
                </a:r>
                <a:r>
                  <a:rPr lang="pt-BR" b="1" i="1" dirty="0" smtClean="0"/>
                  <a:t>classificadores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34700" cy="4670425"/>
              </a:xfrm>
              <a:blipFill rotWithShape="0">
                <a:blip r:embed="rId3"/>
                <a:stretch>
                  <a:fillRect l="-1004" t="-2868" r="-390" b="-3651"/>
                </a:stretch>
              </a:blipFill>
            </p:spPr>
            <p:txBody>
              <a:bodyPr/>
              <a:lstStyle/>
              <a:p>
                <a:r>
                  <a:rPr lang="pt-BR">
                    <a:noFill/>
                  </a:rPr>
                  <a:t> </a:t>
                </a:r>
              </a:p>
            </p:txBody>
          </p:sp>
        </mc:Fallback>
      </mc:AlternateContent>
      <p:sp>
        <p:nvSpPr>
          <p:cNvPr id="4" name="Rectangle 3"/>
          <p:cNvSpPr/>
          <p:nvPr/>
        </p:nvSpPr>
        <p:spPr>
          <a:xfrm>
            <a:off x="5944253" y="6311383"/>
            <a:ext cx="5828647" cy="369332"/>
          </a:xfrm>
          <a:prstGeom prst="rect">
            <a:avLst/>
          </a:prstGeom>
        </p:spPr>
        <p:txBody>
          <a:bodyPr wrap="none">
            <a:spAutoFit/>
          </a:bodyPr>
          <a:lstStyle/>
          <a:p>
            <a:r>
              <a:rPr lang="pt-BR" dirty="0">
                <a:solidFill>
                  <a:srgbClr val="00B0F0"/>
                </a:solidFill>
              </a:rPr>
              <a:t>Exemplo: ClassificationOfFourClassesWithOvAandOvO.ipynb</a:t>
            </a:r>
          </a:p>
        </p:txBody>
      </p:sp>
    </p:spTree>
    <p:extLst>
      <p:ext uri="{BB962C8B-B14F-4D97-AF65-F5344CB8AC3E}">
        <p14:creationId xmlns:p14="http://schemas.microsoft.com/office/powerpoint/2010/main" val="178944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649" y="1175881"/>
            <a:ext cx="7196701" cy="5528862"/>
          </a:xfrm>
          <a:prstGeom prst="rect">
            <a:avLst/>
          </a:prstGeom>
        </p:spPr>
      </p:pic>
    </p:spTree>
    <p:extLst>
      <p:ext uri="{BB962C8B-B14F-4D97-AF65-F5344CB8AC3E}">
        <p14:creationId xmlns:p14="http://schemas.microsoft.com/office/powerpoint/2010/main" val="1903471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p:sp>
        <p:nvSpPr>
          <p:cNvPr id="3" name="Content Placeholder 2"/>
          <p:cNvSpPr>
            <a:spLocks noGrp="1"/>
          </p:cNvSpPr>
          <p:nvPr>
            <p:ph idx="1"/>
          </p:nvPr>
        </p:nvSpPr>
        <p:spPr>
          <a:xfrm>
            <a:off x="838200" y="1825625"/>
            <a:ext cx="11006138" cy="4832350"/>
          </a:xfrm>
        </p:spPr>
        <p:txBody>
          <a:bodyPr>
            <a:normAutofit/>
          </a:bodyPr>
          <a:lstStyle/>
          <a:p>
            <a:r>
              <a:rPr lang="pt-BR" dirty="0"/>
              <a:t>Também conhecida como </a:t>
            </a:r>
            <a:r>
              <a:rPr lang="pt-BR" b="1" i="1" dirty="0"/>
              <a:t>regressão logística multinomial</a:t>
            </a:r>
            <a:r>
              <a:rPr lang="pt-BR" dirty="0"/>
              <a:t>. </a:t>
            </a:r>
            <a:endParaRPr lang="pt-BR" dirty="0" smtClean="0"/>
          </a:p>
          <a:p>
            <a:r>
              <a:rPr lang="pt-BR" dirty="0" smtClean="0"/>
              <a:t>A </a:t>
            </a:r>
            <a:r>
              <a:rPr lang="pt-BR" dirty="0"/>
              <a:t>ideia é ter um </a:t>
            </a:r>
            <a:r>
              <a:rPr lang="pt-BR" b="1" i="1" dirty="0" smtClean="0"/>
              <a:t>único</a:t>
            </a:r>
            <a:r>
              <a:rPr lang="pt-BR" dirty="0" smtClean="0"/>
              <a:t> classificador </a:t>
            </a:r>
            <a:r>
              <a:rPr lang="pt-BR" dirty="0"/>
              <a:t>que classifique mais de 2 classes.</a:t>
            </a:r>
          </a:p>
          <a:p>
            <a:r>
              <a:rPr lang="pt-BR" dirty="0"/>
              <a:t>É importante salientar que ele prediz </a:t>
            </a:r>
            <a:r>
              <a:rPr lang="pt-BR" b="1" i="1" dirty="0"/>
              <a:t>apenas </a:t>
            </a:r>
            <a:r>
              <a:rPr lang="pt-BR" b="1" i="1" dirty="0">
                <a:solidFill>
                  <a:srgbClr val="FF0000"/>
                </a:solidFill>
              </a:rPr>
              <a:t>uma</a:t>
            </a:r>
            <a:r>
              <a:rPr lang="pt-BR" b="1" i="1" dirty="0"/>
              <a:t> classe de cada vez</a:t>
            </a:r>
            <a:r>
              <a:rPr lang="pt-BR" dirty="0"/>
              <a:t>, ou seja, ele é </a:t>
            </a:r>
            <a:r>
              <a:rPr lang="pt-BR" dirty="0" smtClean="0"/>
              <a:t>multi-classe </a:t>
            </a:r>
            <a:r>
              <a:rPr lang="pt-BR" dirty="0"/>
              <a:t>e não multi-saída, portanto, ele deve ser usado apenas com </a:t>
            </a:r>
            <a:r>
              <a:rPr lang="pt-BR" b="1" i="1" dirty="0"/>
              <a:t>classes mutuamente exclusivas</a:t>
            </a:r>
            <a:r>
              <a:rPr lang="pt-BR" dirty="0"/>
              <a:t>, como por exemplo diferentes tipos de plantas, dígitos, categorias de notícias, etc. </a:t>
            </a:r>
            <a:endParaRPr lang="pt-BR" dirty="0" smtClean="0"/>
          </a:p>
          <a:p>
            <a:r>
              <a:rPr lang="pt-BR" dirty="0" smtClean="0"/>
              <a:t>Portanto</a:t>
            </a:r>
            <a:r>
              <a:rPr lang="pt-BR" dirty="0"/>
              <a:t>, você não poderia usá-lo para reconhecer várias pessoas em uma foto, por exemplo.</a:t>
            </a:r>
          </a:p>
          <a:p>
            <a:r>
              <a:rPr lang="pt-BR" dirty="0"/>
              <a:t>É uma abordagem mais robusta que as anteriores e que consiste em </a:t>
            </a:r>
            <a:r>
              <a:rPr lang="pt-BR" dirty="0" smtClean="0"/>
              <a:t>criar um modelo </a:t>
            </a:r>
            <a:r>
              <a:rPr lang="pt-BR" dirty="0"/>
              <a:t>em que cada saída representa a probabilidade de </a:t>
            </a:r>
            <a:r>
              <a:rPr lang="pt-BR" dirty="0" smtClean="0"/>
              <a:t>um exemplo </a:t>
            </a:r>
            <a:r>
              <a:rPr lang="pt-BR" dirty="0"/>
              <a:t>pertencer a uma classe específica</a:t>
            </a:r>
            <a:r>
              <a:rPr lang="pt-BR" dirty="0" smtClean="0"/>
              <a:t>.</a:t>
            </a:r>
            <a:endParaRPr lang="pt-BR" dirty="0"/>
          </a:p>
        </p:txBody>
      </p:sp>
    </p:spTree>
    <p:extLst>
      <p:ext uri="{BB962C8B-B14F-4D97-AF65-F5344CB8AC3E}">
        <p14:creationId xmlns:p14="http://schemas.microsoft.com/office/powerpoint/2010/main" val="1449149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pt-BR" dirty="0"/>
                  <a:t>Isto é feito a partir de uma generalização da </a:t>
                </a:r>
                <a:r>
                  <a:rPr lang="pt-BR" b="1" i="1" dirty="0"/>
                  <a:t>regressão logística</a:t>
                </a:r>
                <a:r>
                  <a:rPr lang="pt-BR" dirty="0"/>
                  <a:t>, explorando a </a:t>
                </a:r>
                <a:r>
                  <a:rPr lang="pt-BR" b="1" i="1" dirty="0"/>
                  <a:t>função softmax</a:t>
                </a:r>
                <a:r>
                  <a:rPr lang="pt-BR" dirty="0"/>
                  <a:t>, que é definida por</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i="1">
                          <a:latin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f>
                        <m:fPr>
                          <m:ctrlPr>
                            <a:rPr lang="pt-BR" b="1" i="1">
                              <a:latin typeface="Cambria Math" panose="02040503050406030204" pitchFamily="18" charset="0"/>
                            </a:rPr>
                          </m:ctrlPr>
                        </m:fPr>
                        <m:num>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sup>
                          </m:sSup>
                        </m:num>
                        <m:den>
                          <m:nary>
                            <m:naryPr>
                              <m:chr m:val="∑"/>
                              <m:ctrlPr>
                                <a:rPr lang="pt-BR" b="1" i="1">
                                  <a:latin typeface="Cambria Math" panose="02040503050406030204" pitchFamily="18" charset="0"/>
                                </a:rPr>
                              </m:ctrlPr>
                            </m:naryPr>
                            <m:sub>
                              <m:r>
                                <a:rPr lang="pt-BR" i="1">
                                  <a:latin typeface="Cambria Math" panose="02040503050406030204" pitchFamily="18" charset="0"/>
                                </a:rPr>
                                <m:t>𝑗</m:t>
                              </m:r>
                              <m:r>
                                <a:rPr lang="pt-BR" i="1">
                                  <a:latin typeface="Cambria Math" panose="02040503050406030204" pitchFamily="18" charset="0"/>
                                </a:rPr>
                                <m:t>=1</m:t>
                              </m:r>
                            </m:sub>
                            <m:sup>
                              <m:r>
                                <a:rPr lang="pt-BR" i="1">
                                  <a:latin typeface="Cambria Math" panose="02040503050406030204" pitchFamily="18" charset="0"/>
                                </a:rPr>
                                <m:t>𝑄</m:t>
                              </m:r>
                            </m:sup>
                            <m:e>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𝑗</m:t>
                                      </m:r>
                                    </m:sub>
                                  </m:sSub>
                                </m:sup>
                              </m:sSup>
                            </m:e>
                          </m:nary>
                        </m:den>
                      </m:f>
                      <m:r>
                        <a:rPr lang="pt-BR" b="1" i="1">
                          <a:latin typeface="Cambria Math" panose="02040503050406030204" pitchFamily="18" charset="0"/>
                        </a:rPr>
                        <m:t>,</m:t>
                      </m:r>
                    </m:oMath>
                  </m:oMathPara>
                </a14:m>
                <a:endParaRPr lang="pt-BR" i="1" dirty="0"/>
              </a:p>
              <a:p>
                <a:pPr marL="0" indent="0">
                  <a:buNone/>
                </a:pPr>
                <a:r>
                  <a:rPr lang="pt-BR" dirty="0"/>
                  <a:t>onde</a:t>
                </a:r>
                <a:r>
                  <a:rPr lang="pt-BR" i="1"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r>
                                    <a:rPr lang="pt-BR" i="1">
                                      <a:latin typeface="Cambria Math" panose="02040503050406030204" pitchFamily="18" charset="0"/>
                                    </a:rPr>
                                    <m:t>,</m:t>
                                  </m:r>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r>
                                    <a:rPr lang="pt-BR" i="1">
                                      <a:latin typeface="Cambria Math" panose="02040503050406030204" pitchFamily="18" charset="0"/>
                                    </a:rPr>
                                    <m:t>,</m:t>
                                  </m:r>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e>
                                    </m:mr>
                                  </m:m>
                                </m:e>
                              </m:mr>
                            </m:m>
                          </m:e>
                        </m:d>
                      </m:e>
                      <m:sup>
                        <m:r>
                          <a:rPr lang="pt-BR" b="1" i="1">
                            <a:latin typeface="Cambria Math" panose="02040503050406030204" pitchFamily="18" charset="0"/>
                          </a:rPr>
                          <m:t>𝑻</m:t>
                        </m:r>
                      </m:sup>
                    </m:sSup>
                  </m:oMath>
                </a14:m>
                <a:r>
                  <a:rPr lang="pt-BR" i="1" dirty="0"/>
                  <a:t> </a:t>
                </a:r>
                <a:r>
                  <a:rPr lang="pt-BR" dirty="0"/>
                  <a:t>é o vetor de pesos associado à </a:t>
                </a:r>
                <a14:m>
                  <m:oMath xmlns:m="http://schemas.openxmlformats.org/officeDocument/2006/math">
                    <m:r>
                      <a:rPr lang="pt-BR" i="1">
                        <a:latin typeface="Cambria Math" panose="02040503050406030204" pitchFamily="18" charset="0"/>
                      </a:rPr>
                      <m:t>𝑞</m:t>
                    </m:r>
                  </m:oMath>
                </a14:m>
                <a:r>
                  <a:rPr lang="pt-BR" dirty="0"/>
                  <a:t>-ésima saída do classificador, </a:t>
                </a:r>
                <a14:m>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é a </a:t>
                </a:r>
                <a:r>
                  <a:rPr lang="pt-BR" b="1" i="1" dirty="0"/>
                  <a:t>função hipótese </a:t>
                </a:r>
                <a:r>
                  <a:rPr lang="pt-BR" dirty="0"/>
                  <a:t>associada à </a:t>
                </a:r>
                <a14:m>
                  <m:oMath xmlns:m="http://schemas.openxmlformats.org/officeDocument/2006/math">
                    <m:r>
                      <a:rPr lang="pt-BR" i="1">
                        <a:latin typeface="Cambria Math" panose="02040503050406030204" pitchFamily="18" charset="0"/>
                      </a:rPr>
                      <m:t>𝑞</m:t>
                    </m:r>
                  </m:oMath>
                </a14:m>
                <a:r>
                  <a:rPr lang="pt-BR" dirty="0"/>
                  <a:t>-ésima classe e </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r>
                        <a:rPr lang="pt-BR" b="1"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𝑘</m:t>
                          </m:r>
                          <m:r>
                            <a:rPr lang="pt-BR" i="1">
                              <a:latin typeface="Cambria Math" panose="02040503050406030204" pitchFamily="18" charset="0"/>
                            </a:rPr>
                            <m:t>=1</m:t>
                          </m:r>
                        </m:sub>
                        <m:sup>
                          <m:r>
                            <a:rPr lang="pt-BR" i="1">
                              <a:latin typeface="Cambria Math" panose="02040503050406030204" pitchFamily="18" charset="0"/>
                            </a:rPr>
                            <m:t>𝐾</m:t>
                          </m:r>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𝑘</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oMath>
                  </m:oMathPara>
                </a14:m>
                <a:endParaRPr lang="pt-BR" dirty="0"/>
              </a:p>
              <a:p>
                <a:pPr marL="0" indent="0">
                  <a:buNone/>
                </a:pPr>
                <a:r>
                  <a:rPr lang="pt-BR" dirty="0"/>
                  <a:t>é a </a:t>
                </a:r>
                <a:r>
                  <a:rPr lang="pt-BR" b="1" i="1" dirty="0"/>
                  <a:t>função discriminante </a:t>
                </a:r>
                <a:r>
                  <a:rPr lang="pt-BR" dirty="0"/>
                  <a:t>para a classe </a:t>
                </a:r>
                <a14:m>
                  <m:oMath xmlns:m="http://schemas.openxmlformats.org/officeDocument/2006/math">
                    <m:r>
                      <a:rPr lang="pt-BR" i="1">
                        <a:latin typeface="Cambria Math" panose="02040503050406030204" pitchFamily="18" charset="0"/>
                      </a:rPr>
                      <m:t>𝑞</m:t>
                    </m:r>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501"/>
                </a:stretch>
              </a:blipFill>
            </p:spPr>
            <p:txBody>
              <a:bodyPr/>
              <a:lstStyle/>
              <a:p>
                <a:r>
                  <a:rPr lang="pt-BR">
                    <a:noFill/>
                  </a:rPr>
                  <a:t> </a:t>
                </a:r>
              </a:p>
            </p:txBody>
          </p:sp>
        </mc:Fallback>
      </mc:AlternateContent>
    </p:spTree>
    <p:extLst>
      <p:ext uri="{BB962C8B-B14F-4D97-AF65-F5344CB8AC3E}">
        <p14:creationId xmlns:p14="http://schemas.microsoft.com/office/powerpoint/2010/main" val="26656745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1"/>
            <a:ext cx="10515600" cy="886159"/>
          </a:xfrm>
        </p:spPr>
        <p:txBody>
          <a:bodyPr/>
          <a:lstStyle/>
          <a:p>
            <a:r>
              <a:rPr lang="pt-BR" dirty="0"/>
              <a:t>Regressão Softmax</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05" y="3978442"/>
            <a:ext cx="6376432" cy="2783305"/>
          </a:xfrm>
          <a:prstGeom prst="rect">
            <a:avLst/>
          </a:prstGeom>
        </p:spPr>
      </p:pic>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838199" y="1395663"/>
                <a:ext cx="11209421" cy="3007944"/>
              </a:xfrm>
            </p:spPr>
            <p:txBody>
              <a:bodyPr>
                <a:normAutofit lnSpcReduction="10000"/>
              </a:bodyPr>
              <a:lstStyle/>
              <a:p>
                <a:r>
                  <a:rPr lang="pt-BR" dirty="0"/>
                  <a:t>Para cada novo exemplo de entrada, </a:t>
                </a:r>
                <a14:m>
                  <m:oMath xmlns:m="http://schemas.openxmlformats.org/officeDocument/2006/math">
                    <m:r>
                      <a:rPr lang="pt-BR" b="1" i="1">
                        <a:latin typeface="Cambria Math" panose="02040503050406030204" pitchFamily="18" charset="0"/>
                      </a:rPr>
                      <m:t>𝒙</m:t>
                    </m:r>
                  </m:oMath>
                </a14:m>
                <a:r>
                  <a:rPr lang="pt-BR" dirty="0"/>
                  <a:t>, realiza-se as predições e escolhe-se a classe que maximize</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r>
                      <a:rPr lang="pt-BR" i="1">
                        <a:latin typeface="Cambria Math" panose="02040503050406030204" pitchFamily="18" charset="0"/>
                      </a:rPr>
                      <m:t>=</m:t>
                    </m:r>
                    <m:r>
                      <m:rPr>
                        <m:nor/>
                      </m:rPr>
                      <a:rPr lang="pt-BR" dirty="0">
                        <a:latin typeface="Cambria Math" panose="02040503050406030204" pitchFamily="18" charset="0"/>
                      </a:rPr>
                      <m:t>arg</m:t>
                    </m:r>
                    <m:r>
                      <m:rPr>
                        <m:nor/>
                      </m:rPr>
                      <a:rPr lang="pt-BR" dirty="0"/>
                      <m:t>. </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e>
                    </m:func>
                    <m:r>
                      <a:rPr lang="pt-BR">
                        <a:latin typeface="Cambria Math" panose="02040503050406030204" pitchFamily="18" charset="0"/>
                      </a:rPr>
                      <m:t>.</m:t>
                    </m:r>
                  </m:oMath>
                </a14:m>
                <a:endParaRPr lang="pt-BR" dirty="0" smtClean="0"/>
              </a:p>
              <a:p>
                <a:r>
                  <a:rPr lang="pt-BR" dirty="0"/>
                  <a:t>Assim como o classificador de regressão logística, o classificador de regressão Softmax prevê a classe com a maior probabilidade estimada (que é simplesmente a classe com a maior valor para o produto escalar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oMath>
                </a14:m>
                <a:r>
                  <a:rPr lang="pt-BR" dirty="0" smtClean="0"/>
                  <a:t>).</a:t>
                </a:r>
                <a:endParaRPr lang="pt-BR"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838199" y="1395663"/>
                <a:ext cx="11209421" cy="3007944"/>
              </a:xfrm>
              <a:blipFill rotWithShape="0">
                <a:blip r:embed="rId3"/>
                <a:stretch>
                  <a:fillRect l="-924" t="-4665" r="-1740" b="-3245"/>
                </a:stretch>
              </a:blipFill>
            </p:spPr>
            <p:txBody>
              <a:bodyPr/>
              <a:lstStyle/>
              <a:p>
                <a:r>
                  <a:rPr lang="pt-BR">
                    <a:noFill/>
                  </a:rPr>
                  <a:t> </a:t>
                </a:r>
              </a:p>
            </p:txBody>
          </p:sp>
        </mc:Fallback>
      </mc:AlternateContent>
    </p:spTree>
    <p:extLst>
      <p:ext uri="{BB962C8B-B14F-4D97-AF65-F5344CB8AC3E}">
        <p14:creationId xmlns:p14="http://schemas.microsoft.com/office/powerpoint/2010/main" val="37010992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65042" cy="5032376"/>
              </a:xfrm>
            </p:spPr>
            <p:txBody>
              <a:bodyPr>
                <a:normAutofit fontScale="85000" lnSpcReduction="10000"/>
              </a:bodyPr>
              <a:lstStyle/>
              <a:p>
                <a:r>
                  <a:rPr lang="pt-BR" dirty="0" smtClean="0"/>
                  <a:t>A </a:t>
                </a:r>
                <a:r>
                  <a:rPr lang="pt-BR" b="1" i="1" dirty="0"/>
                  <a:t>função de erro </a:t>
                </a:r>
                <a:r>
                  <a:rPr lang="pt-BR" dirty="0"/>
                  <a:t>é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e>
                    </m:nary>
                  </m:oMath>
                </a14:m>
                <a:r>
                  <a:rPr lang="pt-BR" i="1" dirty="0"/>
                  <a:t>,</a:t>
                </a:r>
              </a:p>
              <a:p>
                <a:pPr marL="0" indent="0">
                  <a:buNone/>
                </a:pPr>
                <a:r>
                  <a:rPr lang="pt-BR" dirty="0"/>
                  <a:t>onde 1{⋅} é a </a:t>
                </a:r>
                <a:r>
                  <a:rPr lang="pt-BR" b="1" i="1" dirty="0"/>
                  <a:t>função indicadora</a:t>
                </a:r>
                <a:r>
                  <a:rPr lang="pt-BR" dirty="0"/>
                  <a:t>, de modo que 1{uma condição verdadeira} = 1 e 1{uma condição falsa} = 0 e </a:t>
                </a:r>
                <a14:m>
                  <m:oMath xmlns:m="http://schemas.openxmlformats.org/officeDocument/2006/math">
                    <m:r>
                      <a:rPr lang="pt-BR" b="1" i="1">
                        <a:latin typeface="Cambria Math" panose="02040503050406030204" pitchFamily="18" charset="0"/>
                      </a:rPr>
                      <m:t>𝑨</m:t>
                    </m:r>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i="1" dirty="0">
                            <a:latin typeface="Cambria Math" panose="02040503050406030204" pitchFamily="18" charset="0"/>
                            <a:ea typeface="Cambria Math" panose="02040503050406030204" pitchFamily="18" charset="0"/>
                          </a:rPr>
                          <m:t>𝐾</m:t>
                        </m:r>
                        <m:r>
                          <a:rPr lang="pt-BR" i="1" dirty="0">
                            <a:latin typeface="Cambria Math" panose="02040503050406030204" pitchFamily="18" charset="0"/>
                            <a:ea typeface="Cambria Math" panose="02040503050406030204" pitchFamily="18" charset="0"/>
                          </a:rPr>
                          <m:t>+1×</m:t>
                        </m:r>
                        <m:r>
                          <a:rPr lang="pt-BR" i="1" dirty="0">
                            <a:latin typeface="Cambria Math" panose="02040503050406030204" pitchFamily="18" charset="0"/>
                            <a:ea typeface="Cambria Math" panose="02040503050406030204" pitchFamily="18" charset="0"/>
                          </a:rPr>
                          <m:t>𝑄</m:t>
                        </m:r>
                      </m:sup>
                    </m:sSup>
                  </m:oMath>
                </a14:m>
                <a:r>
                  <a:rPr lang="pt-BR" dirty="0"/>
                  <a:t> é a matriz com os pesos para todas as </a:t>
                </a:r>
                <a14:m>
                  <m:oMath xmlns:m="http://schemas.openxmlformats.org/officeDocument/2006/math">
                    <m:r>
                      <a:rPr lang="pt-BR" i="1">
                        <a:latin typeface="Cambria Math" panose="02040503050406030204" pitchFamily="18" charset="0"/>
                      </a:rPr>
                      <m:t>𝑄</m:t>
                    </m:r>
                  </m:oMath>
                </a14:m>
                <a:r>
                  <a:rPr lang="pt-BR" dirty="0"/>
                  <a:t> classes</a:t>
                </a:r>
                <a:r>
                  <a:rPr lang="pt-BR" dirty="0" smtClean="0"/>
                  <a:t>.</a:t>
                </a:r>
              </a:p>
              <a:p>
                <a:r>
                  <a:rPr lang="pt-BR" dirty="0"/>
                  <a:t>Usando-se a representação </a:t>
                </a:r>
                <a:r>
                  <a:rPr lang="pt-BR" b="1" i="1" dirty="0"/>
                  <a:t>one-hot-encoding</a:t>
                </a:r>
                <a:r>
                  <a:rPr lang="pt-BR" dirty="0"/>
                  <a:t>, a equação acima pode ser re-escrita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oMath>
                </a14:m>
                <a:r>
                  <a:rPr lang="pt-BR" i="1" dirty="0"/>
                  <a:t>,</a:t>
                </a: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+1==1</m:t>
                                      </m:r>
                                    </m:e>
                                  </m:d>
                                  <m:r>
                                    <a:rPr lang="pt-BR" i="1">
                                      <a:latin typeface="Cambria Math" panose="02040503050406030204" pitchFamily="18" charset="0"/>
                                    </a:rPr>
                                    <m:t>,</m:t>
                                  </m:r>
                                </m:e>
                                <m:e>
                                  <m:r>
                                    <a:rPr lang="pt-BR" i="1">
                                      <a:latin typeface="Cambria Math" panose="02040503050406030204" pitchFamily="18" charset="0"/>
                                      <a:ea typeface="Cambria Math" panose="02040503050406030204" pitchFamily="18" charset="0"/>
                                    </a:rPr>
                                    <m:t>⋯,</m:t>
                                  </m:r>
                                </m:e>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m:t>
                                      </m:r>
                                      <m:r>
                                        <a:rPr lang="pt-BR" i="1">
                                          <a:latin typeface="Cambria Math" panose="02040503050406030204" pitchFamily="18" charset="0"/>
                                        </a:rPr>
                                        <m:t>𝑄</m:t>
                                      </m:r>
                                    </m:e>
                                  </m:d>
                                </m:e>
                              </m:mr>
                            </m:m>
                          </m:e>
                        </m:d>
                      </m:e>
                      <m:sup>
                        <m:r>
                          <a:rPr lang="pt-BR" i="1">
                            <a:latin typeface="Cambria Math" panose="02040503050406030204" pitchFamily="18" charset="0"/>
                          </a:rPr>
                          <m:t>𝑇</m:t>
                        </m:r>
                      </m:sup>
                    </m:sSup>
                  </m:oMath>
                </a14:m>
                <a:r>
                  <a:rPr lang="pt-BR" dirty="0"/>
                  <a:t> é o vetor com </a:t>
                </a:r>
                <a:r>
                  <a:rPr lang="pt-BR" b="1" i="1" dirty="0"/>
                  <a:t>one-hot-encoding</a:t>
                </a:r>
                <a:r>
                  <a:rPr lang="pt-BR" dirty="0"/>
                  <a:t> e </a:t>
                </a:r>
                <a:endParaRPr lang="pt-BR"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e>
                                <m:e>
                                  <m:r>
                                    <a:rPr lang="pt-BR" b="1" i="1">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e>
                      <m:sup>
                        <m:r>
                          <a:rPr lang="pt-BR" i="1">
                            <a:latin typeface="Cambria Math" panose="02040503050406030204" pitchFamily="18" charset="0"/>
                          </a:rPr>
                          <m:t>𝑇</m:t>
                        </m:r>
                      </m:sup>
                    </m:sSup>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1</m:t>
                                      </m:r>
                                    </m:sub>
                                  </m:sSub>
                                  <m:r>
                                    <a:rPr lang="pt-BR" i="1">
                                      <a:latin typeface="Cambria Math" panose="02040503050406030204" pitchFamily="18" charset="0"/>
                                    </a:rPr>
                                    <m:t>)</m:t>
                                  </m:r>
                                </m:e>
                                <m:e>
                                  <m:r>
                                    <a:rPr lang="pt-BR" b="1" i="1">
                                      <a:latin typeface="Cambria Math" panose="02040503050406030204" pitchFamily="18" charset="0"/>
                                    </a:rPr>
                                    <m:t>⋯</m:t>
                                  </m:r>
                                </m:e>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𝑄</m:t>
                                      </m:r>
                                    </m:sub>
                                  </m:sSub>
                                  <m:r>
                                    <a:rPr lang="pt-BR" i="1">
                                      <a:latin typeface="Cambria Math" panose="02040503050406030204" pitchFamily="18" charset="0"/>
                                    </a:rPr>
                                    <m:t>)</m:t>
                                  </m:r>
                                </m:e>
                              </m:mr>
                            </m:m>
                          </m:e>
                        </m:d>
                      </m:e>
                      <m:sup>
                        <m:r>
                          <a:rPr lang="pt-BR" i="1">
                            <a:latin typeface="Cambria Math" panose="02040503050406030204" pitchFamily="18" charset="0"/>
                          </a:rPr>
                          <m:t>𝑇</m:t>
                        </m:r>
                      </m:sup>
                    </m:sSup>
                  </m:oMath>
                </a14:m>
                <a:r>
                  <a:rPr lang="pt-BR" dirty="0"/>
                  <a:t>.</a:t>
                </a:r>
              </a:p>
              <a:p>
                <a:r>
                  <a:rPr lang="pt-BR" dirty="0"/>
                  <a:t>Observem que, quando existem apenas duas classes (Q = 2), a função de erro acima é equivalente à função de erro da regressão logística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65042" cy="5032376"/>
              </a:xfrm>
              <a:blipFill rotWithShape="0">
                <a:blip r:embed="rId3"/>
                <a:stretch>
                  <a:fillRect l="-882" t="-2300" r="-606" b="-242"/>
                </a:stretch>
              </a:blipFill>
            </p:spPr>
            <p:txBody>
              <a:bodyPr/>
              <a:lstStyle/>
              <a:p>
                <a:r>
                  <a:rPr lang="pt-BR">
                    <a:noFill/>
                  </a:rPr>
                  <a:t> </a:t>
                </a:r>
              </a:p>
            </p:txBody>
          </p:sp>
        </mc:Fallback>
      </mc:AlternateContent>
    </p:spTree>
    <p:extLst>
      <p:ext uri="{BB962C8B-B14F-4D97-AF65-F5344CB8AC3E}">
        <p14:creationId xmlns:p14="http://schemas.microsoft.com/office/powerpoint/2010/main" val="41858845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96600" cy="4351338"/>
              </a:xfrm>
            </p:spPr>
            <p:txBody>
              <a:bodyPr/>
              <a:lstStyle/>
              <a:p>
                <a:r>
                  <a:rPr lang="pt-BR" dirty="0" smtClean="0"/>
                  <a:t>A </a:t>
                </a:r>
                <a:r>
                  <a:rPr lang="pt-BR" dirty="0"/>
                  <a:t>saída desejada para </a:t>
                </a:r>
                <a:r>
                  <a:rPr lang="pt-BR" dirty="0" smtClean="0"/>
                  <a:t>um dado exemplo de entrada deve ser </a:t>
                </a:r>
                <a:r>
                  <a:rPr lang="pt-BR" dirty="0"/>
                  <a:t>o </a:t>
                </a:r>
                <a:r>
                  <a:rPr lang="pt-BR" b="1" i="1" dirty="0"/>
                  <a:t>rótulo</a:t>
                </a:r>
                <a:r>
                  <a:rPr lang="pt-BR" dirty="0"/>
                  <a:t> da classe à qual </a:t>
                </a:r>
                <a:r>
                  <a:rPr lang="pt-BR" dirty="0" smtClean="0"/>
                  <a:t>ele pertence</a:t>
                </a:r>
                <a:r>
                  <a:rPr lang="pt-BR" dirty="0"/>
                  <a:t>. </a:t>
                </a:r>
                <a:endParaRPr lang="pt-BR" dirty="0" smtClean="0"/>
              </a:p>
              <a:p>
                <a:r>
                  <a:rPr lang="pt-BR" dirty="0" smtClean="0"/>
                  <a:t>Sendo </a:t>
                </a:r>
                <a:r>
                  <a:rPr lang="pt-BR" dirty="0"/>
                  <a:t>assim, a saída </a:t>
                </a:r>
                <a14:m>
                  <m:oMath xmlns:m="http://schemas.openxmlformats.org/officeDocument/2006/math">
                    <m:r>
                      <a:rPr lang="pt-BR" i="1">
                        <a:latin typeface="Cambria Math" panose="02040503050406030204" pitchFamily="18" charset="0"/>
                      </a:rPr>
                      <m:t>𝑦</m:t>
                    </m:r>
                  </m:oMath>
                </a14:m>
                <a:r>
                  <a:rPr lang="pt-BR" dirty="0"/>
                  <a:t> de um </a:t>
                </a:r>
                <a:r>
                  <a:rPr lang="pt-BR" b="1" i="1" dirty="0"/>
                  <a:t>classificador</a:t>
                </a:r>
                <a:r>
                  <a:rPr lang="pt-BR" dirty="0"/>
                  <a:t>, </a:t>
                </a:r>
                <a:r>
                  <a:rPr lang="pt-BR" dirty="0" smtClean="0"/>
                  <a:t>é </a:t>
                </a:r>
                <a:r>
                  <a:rPr lang="pt-BR" dirty="0"/>
                  <a:t>uma variável categórica (ou seja, </a:t>
                </a:r>
                <a:r>
                  <a:rPr lang="pt-BR" b="1" i="1" dirty="0"/>
                  <a:t>discreta</a:t>
                </a:r>
                <a:r>
                  <a:rPr lang="pt-BR" dirty="0"/>
                  <a:t>).</a:t>
                </a:r>
              </a:p>
              <a:p>
                <a:r>
                  <a:rPr lang="pt-BR" dirty="0" smtClean="0"/>
                  <a:t>Portanto, </a:t>
                </a:r>
                <a:r>
                  <a:rPr lang="pt-BR" dirty="0"/>
                  <a:t>para </a:t>
                </a:r>
                <a:r>
                  <a:rPr lang="pt-BR" dirty="0" smtClean="0"/>
                  <a:t>realizarmos </a:t>
                </a:r>
                <a:r>
                  <a:rPr lang="pt-BR" dirty="0"/>
                  <a:t>o treinamento do modelo, é </a:t>
                </a:r>
                <a:r>
                  <a:rPr lang="pt-BR" dirty="0" smtClean="0"/>
                  <a:t>necessário escolher </a:t>
                </a:r>
                <a:r>
                  <a:rPr lang="pt-BR" dirty="0"/>
                  <a:t>uma </a:t>
                </a:r>
                <a:r>
                  <a:rPr lang="pt-BR" b="1" i="1" dirty="0"/>
                  <a:t>representação numérica </a:t>
                </a:r>
                <a:r>
                  <a:rPr lang="pt-BR" dirty="0"/>
                  <a:t>para a saída </a:t>
                </a:r>
                <a:r>
                  <a:rPr lang="pt-BR" dirty="0" smtClean="0"/>
                  <a:t>desejada, ou seja, </a:t>
                </a:r>
                <a14:m>
                  <m:oMath xmlns:m="http://schemas.openxmlformats.org/officeDocument/2006/math">
                    <m:r>
                      <a:rPr lang="pt-BR" i="1">
                        <a:latin typeface="Cambria Math" panose="02040503050406030204" pitchFamily="18" charset="0"/>
                      </a:rPr>
                      <m:t>𝑦</m:t>
                    </m:r>
                  </m:oMath>
                </a14:m>
                <a:r>
                  <a:rPr lang="pt-BR" dirty="0" smtClean="0"/>
                  <a:t>. </a:t>
                </a:r>
              </a:p>
              <a:p>
                <a:r>
                  <a:rPr lang="pt-BR" dirty="0" smtClean="0"/>
                  <a:t>Assim, como veremos a seguir, duas </a:t>
                </a:r>
                <a:r>
                  <a:rPr lang="pt-BR" dirty="0"/>
                  <a:t>opções podem ser </a:t>
                </a:r>
                <a:r>
                  <a:rPr lang="pt-BR" dirty="0" smtClean="0"/>
                  <a:t>adotadas, dependendo </a:t>
                </a:r>
                <a:r>
                  <a:rPr lang="pt-BR" dirty="0"/>
                  <a:t>do tipo de classificação a ser </a:t>
                </a:r>
                <a:r>
                  <a:rPr lang="pt-BR" dirty="0" smtClean="0"/>
                  <a:t>feita.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96600" cy="4351338"/>
              </a:xfrm>
              <a:blipFill rotWithShape="0">
                <a:blip r:embed="rId2"/>
                <a:stretch>
                  <a:fillRect l="-1007" t="-2241" r="-1511"/>
                </a:stretch>
              </a:blipFill>
            </p:spPr>
            <p:txBody>
              <a:bodyPr/>
              <a:lstStyle/>
              <a:p>
                <a:r>
                  <a:rPr lang="pt-BR">
                    <a:noFill/>
                  </a:rPr>
                  <a:t> </a:t>
                </a:r>
              </a:p>
            </p:txBody>
          </p:sp>
        </mc:Fallback>
      </mc:AlternateContent>
    </p:spTree>
    <p:extLst>
      <p:ext uri="{BB962C8B-B14F-4D97-AF65-F5344CB8AC3E}">
        <p14:creationId xmlns:p14="http://schemas.microsoft.com/office/powerpoint/2010/main" val="14356809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Propriedades da regressão Softmax</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093970" cy="5032374"/>
              </a:xfrm>
            </p:spPr>
            <p:txBody>
              <a:bodyPr>
                <a:normAutofit/>
              </a:bodyPr>
              <a:lstStyle/>
              <a:p>
                <a14:m>
                  <m:oMath xmlns:m="http://schemas.openxmlformats.org/officeDocument/2006/math">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𝑞</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b="0" i="1" smtClean="0">
                                    <a:latin typeface="Cambria Math" panose="02040503050406030204" pitchFamily="18" charset="0"/>
                                  </a:rPr>
                                  <m:t>𝑞</m:t>
                                </m:r>
                              </m:sub>
                            </m:sSub>
                            <m:r>
                              <a:rPr lang="pt-BR" i="1">
                                <a:latin typeface="Cambria Math" panose="02040503050406030204" pitchFamily="18" charset="0"/>
                              </a:rPr>
                              <m:t>)</m:t>
                            </m:r>
                          </m:e>
                        </m:nary>
                        <m:r>
                          <a:rPr lang="pt-BR" b="0" i="1" smtClean="0">
                            <a:latin typeface="Cambria Math" panose="02040503050406030204" pitchFamily="18" charset="0"/>
                          </a:rPr>
                          <m:t>=1</m:t>
                        </m:r>
                      </m:e>
                    </m:nary>
                  </m:oMath>
                </a14:m>
                <a:r>
                  <a:rPr lang="pt-BR" dirty="0" smtClean="0"/>
                  <a:t>, ou seja, o somatório da probabilidade condicional de todas as classes é igual a 1.</a:t>
                </a:r>
              </a:p>
              <a:p>
                <a:r>
                  <a:rPr lang="pt-BR" dirty="0" smtClean="0"/>
                  <a:t> </a:t>
                </a:r>
                <a14:m>
                  <m:oMath xmlns:m="http://schemas.openxmlformats.org/officeDocument/2006/math">
                    <m:r>
                      <a:rPr lang="pt-BR" b="0" i="0" smtClean="0">
                        <a:latin typeface="Cambria Math" panose="02040503050406030204" pitchFamily="18" charset="0"/>
                        <a:ea typeface="Cambria Math" panose="02040503050406030204" pitchFamily="18" charset="0"/>
                      </a:rPr>
                      <m:t>0</m:t>
                    </m:r>
                    <m:r>
                      <a:rPr lang="pt-BR" b="1" i="1" smtClean="0">
                        <a:latin typeface="Cambria Math" panose="02040503050406030204" pitchFamily="18" charset="0"/>
                        <a:ea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ou seja, </a:t>
                </a:r>
                <a:r>
                  <a:rPr lang="pt-BR" dirty="0" smtClean="0"/>
                  <a:t>temos, </a:t>
                </a:r>
                <a:r>
                  <a:rPr lang="pt-BR" dirty="0"/>
                  <a:t>um vetor </a:t>
                </a:r>
                <a:endParaRPr lang="pt-BR"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e>
                              <m:r>
                                <a:rPr lang="pt-BR" b="1" i="1" smtClean="0">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r>
                      <a:rPr lang="pt-BR" b="1" i="1" smtClean="0">
                        <a:latin typeface="Cambria Math" panose="02040503050406030204" pitchFamily="18" charset="0"/>
                        <a:ea typeface="Cambria Math" panose="02040503050406030204" pitchFamily="18" charset="0"/>
                      </a:rPr>
                      <m:t>∈ </m:t>
                    </m:r>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b="0" i="1" smtClean="0">
                            <a:latin typeface="Cambria Math" panose="02040503050406030204" pitchFamily="18" charset="0"/>
                            <a:ea typeface="Cambria Math" panose="02040503050406030204" pitchFamily="18" charset="0"/>
                          </a:rPr>
                          <m:t>×1</m:t>
                        </m:r>
                      </m:sup>
                    </m:sSup>
                  </m:oMath>
                </a14:m>
                <a:r>
                  <a:rPr lang="pt-BR" dirty="0" smtClean="0"/>
                  <a:t> </a:t>
                </a:r>
              </a:p>
              <a:p>
                <a:pPr marL="0" indent="0">
                  <a:buNone/>
                </a:pPr>
                <a:r>
                  <a:rPr lang="pt-BR" dirty="0" smtClean="0"/>
                  <a:t>que </a:t>
                </a:r>
                <a:r>
                  <a:rPr lang="pt-BR" dirty="0"/>
                  <a:t>atende os requisitos de uma </a:t>
                </a:r>
                <a:r>
                  <a:rPr lang="pt-BR" b="1" i="1" dirty="0"/>
                  <a:t>função probabilidade de massa </a:t>
                </a:r>
                <a:r>
                  <a:rPr lang="pt-BR" dirty="0"/>
                  <a:t>(PMF, do inglês </a:t>
                </a:r>
                <a:r>
                  <a:rPr lang="pt-BR" b="1" i="1" dirty="0"/>
                  <a:t>probability mass function</a:t>
                </a:r>
                <a:r>
                  <a:rPr lang="pt-BR" dirty="0" smtClean="0"/>
                  <a:t>) </a:t>
                </a:r>
                <a:r>
                  <a:rPr lang="pt-BR" b="1" i="1" dirty="0" smtClean="0"/>
                  <a:t>multinomial</a:t>
                </a:r>
                <a:r>
                  <a:rPr lang="pt-BR" dirty="0" smtClean="0"/>
                  <a:t>.</a:t>
                </a:r>
              </a:p>
              <a:p>
                <a:r>
                  <a:rPr lang="pt-BR" dirty="0"/>
                  <a:t>A derivada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oMath>
                </a14:m>
                <a:r>
                  <a:rPr lang="pt-BR" dirty="0" smtClean="0"/>
                  <a:t> com </a:t>
                </a:r>
                <a:r>
                  <a:rPr lang="pt-BR" dirty="0"/>
                  <a:t>respeito a cada vetor de </a:t>
                </a:r>
                <a:r>
                  <a:rPr lang="pt-BR" dirty="0" smtClean="0"/>
                  <a:t>pesos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oMath>
                </a14:m>
                <a:r>
                  <a:rPr lang="pt-BR" dirty="0" smtClean="0"/>
                  <a:t> segue </a:t>
                </a:r>
                <a:r>
                  <a:rPr lang="pt-BR" dirty="0"/>
                  <a:t>uma expressão semelhante àquela obtida </a:t>
                </a:r>
                <a:r>
                  <a:rPr lang="pt-BR" dirty="0" smtClean="0"/>
                  <a:t>para a </a:t>
                </a:r>
                <a:r>
                  <a:rPr lang="pt-BR" b="1" i="1" dirty="0" smtClean="0"/>
                  <a:t>regressão logística</a:t>
                </a:r>
                <a:r>
                  <a:rPr lang="pt-BR" dirty="0" smtClean="0"/>
                  <a:t>: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𝑨</m:t>
                            </m:r>
                          </m:e>
                        </m:d>
                      </m:num>
                      <m:den>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den>
                    </m:f>
                    <m:r>
                      <a:rPr lang="pt-BR" b="1" i="1">
                        <a:latin typeface="Cambria Math" panose="02040503050406030204" pitchFamily="18" charset="0"/>
                      </a:rPr>
                      <m:t>=</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093970" cy="5032374"/>
              </a:xfrm>
              <a:blipFill rotWithShape="0">
                <a:blip r:embed="rId3"/>
                <a:stretch>
                  <a:fillRect l="-1154" t="-605" r="-440"/>
                </a:stretch>
              </a:blipFill>
            </p:spPr>
            <p:txBody>
              <a:bodyPr/>
              <a:lstStyle/>
              <a:p>
                <a:r>
                  <a:rPr lang="pt-BR">
                    <a:noFill/>
                  </a:rPr>
                  <a:t> </a:t>
                </a:r>
              </a:p>
            </p:txBody>
          </p:sp>
        </mc:Fallback>
      </mc:AlternateContent>
    </p:spTree>
    <p:extLst>
      <p:ext uri="{BB962C8B-B14F-4D97-AF65-F5344CB8AC3E}">
        <p14:creationId xmlns:p14="http://schemas.microsoft.com/office/powerpoint/2010/main" val="1803263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04"/>
            <a:ext cx="10515600" cy="817394"/>
          </a:xfrm>
        </p:spPr>
        <p:txBody>
          <a:bodyPr/>
          <a:lstStyle/>
          <a:p>
            <a:r>
              <a:rPr lang="pt-BR" dirty="0" smtClean="0"/>
              <a:t>Exemplo: </a:t>
            </a:r>
            <a:r>
              <a:rPr lang="pt-BR" dirty="0"/>
              <a:t>R</a:t>
            </a:r>
            <a:r>
              <a:rPr lang="pt-BR" dirty="0" smtClean="0"/>
              <a:t>egressão softmax com SciKit-Learn</a:t>
            </a:r>
            <a:endParaRPr lang="pt-BR"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381" t="11310" r="10119"/>
          <a:stretch/>
        </p:blipFill>
        <p:spPr>
          <a:xfrm>
            <a:off x="8411758" y="2186452"/>
            <a:ext cx="2989065" cy="3029736"/>
          </a:xfrm>
          <a:prstGeom prst="rect">
            <a:avLst/>
          </a:prstGeom>
        </p:spPr>
      </p:pic>
      <p:sp>
        <p:nvSpPr>
          <p:cNvPr id="6" name="Rectangle 5"/>
          <p:cNvSpPr/>
          <p:nvPr/>
        </p:nvSpPr>
        <p:spPr>
          <a:xfrm>
            <a:off x="7604787" y="6506170"/>
            <a:ext cx="4457695" cy="369332"/>
          </a:xfrm>
          <a:prstGeom prst="rect">
            <a:avLst/>
          </a:prstGeom>
        </p:spPr>
        <p:txBody>
          <a:bodyPr wrap="none">
            <a:spAutoFit/>
          </a:bodyPr>
          <a:lstStyle/>
          <a:p>
            <a:r>
              <a:rPr lang="pt-BR" dirty="0">
                <a:solidFill>
                  <a:srgbClr val="00B0F0"/>
                </a:solidFill>
              </a:rPr>
              <a:t>Exemplo: MultiClassDigitClassification. ipynb</a:t>
            </a:r>
          </a:p>
        </p:txBody>
      </p:sp>
      <p:sp>
        <p:nvSpPr>
          <p:cNvPr id="7" name="TextBox 6"/>
          <p:cNvSpPr txBox="1"/>
          <p:nvPr/>
        </p:nvSpPr>
        <p:spPr>
          <a:xfrm>
            <a:off x="6484464" y="1008382"/>
            <a:ext cx="5578018" cy="1077218"/>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dígitos escritos à mão.</a:t>
            </a:r>
          </a:p>
          <a:p>
            <a:pPr marL="285750" indent="-285750">
              <a:buFont typeface="Arial" panose="020B0604020202020204" pitchFamily="34" charset="0"/>
              <a:buChar char="•"/>
            </a:pPr>
            <a:r>
              <a:rPr lang="pt-BR" sz="1600" dirty="0"/>
              <a:t>E</a:t>
            </a:r>
            <a:r>
              <a:rPr lang="pt-BR" sz="1600" dirty="0" smtClean="0"/>
              <a:t>xemplo usa uma base de dados baixada do SciKit-Learn.</a:t>
            </a:r>
          </a:p>
          <a:p>
            <a:pPr marL="285750" indent="-285750">
              <a:buFont typeface="Arial" panose="020B0604020202020204" pitchFamily="34" charset="0"/>
              <a:buChar char="•"/>
            </a:pPr>
            <a:r>
              <a:rPr lang="pt-BR" sz="1600" dirty="0" smtClean="0"/>
              <a:t>Classifica os dígitos em 10 classes: 0 à 9.</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grpSp>
        <p:nvGrpSpPr>
          <p:cNvPr id="12" name="Group 11"/>
          <p:cNvGrpSpPr/>
          <p:nvPr/>
        </p:nvGrpSpPr>
        <p:grpSpPr>
          <a:xfrm>
            <a:off x="838200" y="969469"/>
            <a:ext cx="7001935" cy="3816429"/>
            <a:chOff x="838200" y="1690688"/>
            <a:chExt cx="7001935" cy="3816429"/>
          </a:xfrm>
        </p:grpSpPr>
        <p:sp>
          <p:nvSpPr>
            <p:cNvPr id="4" name="Rectangle 3"/>
            <p:cNvSpPr/>
            <p:nvPr/>
          </p:nvSpPr>
          <p:spPr>
            <a:xfrm>
              <a:off x="838200" y="1690688"/>
              <a:ext cx="6096000" cy="3816429"/>
            </a:xfrm>
            <a:prstGeom prst="rect">
              <a:avLst/>
            </a:prstGeom>
          </p:spPr>
          <p:txBody>
            <a:bodyPr>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matplotlib</a:t>
              </a:r>
              <a:r>
                <a:rPr lang="pt-BR" sz="1100" b="1" dirty="0">
                  <a:solidFill>
                    <a:srgbClr val="000080"/>
                  </a:solidFill>
                  <a:highlight>
                    <a:srgbClr val="FFFFFF"/>
                  </a:highlight>
                </a:rPr>
                <a:t>.</a:t>
              </a:r>
              <a:r>
                <a:rPr lang="pt-BR" sz="1100" dirty="0">
                  <a:solidFill>
                    <a:srgbClr val="000000"/>
                  </a:solidFill>
                  <a:highlight>
                    <a:srgbClr val="FFFFFF"/>
                  </a:highlight>
                </a:rPr>
                <a:t>pyplot </a:t>
              </a:r>
              <a:r>
                <a:rPr lang="pt-BR" sz="1100" b="1" dirty="0">
                  <a:solidFill>
                    <a:srgbClr val="0000FF"/>
                  </a:solidFill>
                  <a:highlight>
                    <a:srgbClr val="FFFFFF"/>
                  </a:highlight>
                </a:rPr>
                <a:t>as</a:t>
              </a:r>
              <a:r>
                <a:rPr lang="pt-BR" sz="1100" dirty="0">
                  <a:solidFill>
                    <a:srgbClr val="000000"/>
                  </a:solidFill>
                  <a:highlight>
                    <a:srgbClr val="FFFFFF"/>
                  </a:highlight>
                </a:rPr>
                <a:t> plt</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datasets </a:t>
              </a:r>
              <a:r>
                <a:rPr lang="pt-BR" sz="1100" b="1" dirty="0">
                  <a:solidFill>
                    <a:srgbClr val="0000FF"/>
                  </a:solidFill>
                  <a:highlight>
                    <a:srgbClr val="FFFFFF"/>
                  </a:highlight>
                </a:rPr>
                <a:t>import</a:t>
              </a:r>
              <a:r>
                <a:rPr lang="pt-BR" sz="1100" dirty="0">
                  <a:solidFill>
                    <a:srgbClr val="000000"/>
                  </a:solidFill>
                  <a:highlight>
                    <a:srgbClr val="FFFFFF"/>
                  </a:highlight>
                </a:rPr>
                <a:t> load_digits</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pt-BR" sz="1100" dirty="0">
                  <a:solidFill>
                    <a:srgbClr val="008000"/>
                  </a:solidFill>
                  <a:highlight>
                    <a:srgbClr val="FFFFFF"/>
                  </a:highlight>
                </a:rPr>
                <a:t># Load digit data set.</a:t>
              </a:r>
              <a:endParaRPr lang="pt-BR" sz="1100" dirty="0">
                <a:solidFill>
                  <a:srgbClr val="000000"/>
                </a:solidFill>
                <a:highlight>
                  <a:srgbClr val="FFFFFF"/>
                </a:highlight>
              </a:endParaRPr>
            </a:p>
            <a:p>
              <a:r>
                <a:rPr lang="pt-BR" sz="1100" dirty="0">
                  <a:solidFill>
                    <a:srgbClr val="000000"/>
                  </a:solidFill>
                  <a:highlight>
                    <a:srgbClr val="FFFFFF"/>
                  </a:highlight>
                </a:rPr>
                <a:t>digits </a:t>
              </a:r>
              <a:r>
                <a:rPr lang="pt-BR" sz="1100" b="1" dirty="0">
                  <a:solidFill>
                    <a:srgbClr val="000080"/>
                  </a:solidFill>
                  <a:highlight>
                    <a:srgbClr val="FFFFFF"/>
                  </a:highlight>
                </a:rPr>
                <a:t>=</a:t>
              </a:r>
              <a:r>
                <a:rPr lang="pt-BR" sz="1100" dirty="0">
                  <a:solidFill>
                    <a:srgbClr val="000000"/>
                  </a:solidFill>
                  <a:highlight>
                    <a:srgbClr val="FFFFFF"/>
                  </a:highlight>
                </a:rPr>
                <a:t> load_digits</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data</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target</a:t>
              </a:r>
            </a:p>
            <a:p>
              <a:endParaRPr lang="pt-BR" sz="1100" dirty="0">
                <a:solidFill>
                  <a:srgbClr val="000000"/>
                </a:solidFill>
                <a:highlight>
                  <a:srgbClr val="FFFFFF"/>
                </a:highlight>
              </a:endParaRPr>
            </a:p>
            <a:p>
              <a:r>
                <a:rPr lang="pt-BR" sz="1100" dirty="0">
                  <a:solidFill>
                    <a:srgbClr val="008000"/>
                  </a:solidFill>
                  <a:highlight>
                    <a:srgbClr val="FFFFFF"/>
                  </a:highlight>
                </a:rPr>
                <a:t># Split the data set.</a:t>
              </a:r>
              <a:endParaRPr lang="pt-BR"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test_size</a:t>
              </a:r>
              <a:r>
                <a:rPr lang="en-US" sz="1100" b="1" dirty="0">
                  <a:solidFill>
                    <a:srgbClr val="000080"/>
                  </a:solidFill>
                  <a:highlight>
                    <a:srgbClr val="FFFFFF"/>
                  </a:highlight>
                </a:rPr>
                <a:t>=</a:t>
              </a:r>
              <a:r>
                <a:rPr lang="en-US" sz="1100" dirty="0">
                  <a:solidFill>
                    <a:srgbClr val="FF0000"/>
                  </a:solidFill>
                  <a:highlight>
                    <a:srgbClr val="FFFFFF"/>
                  </a:highlight>
                </a:rPr>
                <a:t>0.3</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LogisticRegression object.</a:t>
              </a:r>
              <a:endParaRPr lang="pt-BR" sz="1100" dirty="0">
                <a:solidFill>
                  <a:srgbClr val="000000"/>
                </a:solidFill>
                <a:highlight>
                  <a:srgbClr val="FFFFFF"/>
                </a:highlight>
              </a:endParaRPr>
            </a:p>
            <a:p>
              <a:r>
                <a:rPr lang="it-IT" sz="1100" dirty="0">
                  <a:solidFill>
                    <a:srgbClr val="000000"/>
                  </a:solidFill>
                  <a:highlight>
                    <a:srgbClr val="FFFFFF"/>
                  </a:highlight>
                </a:rPr>
                <a:t>model </a:t>
              </a:r>
              <a:r>
                <a:rPr lang="it-IT" sz="1100" b="1" dirty="0">
                  <a:solidFill>
                    <a:srgbClr val="000080"/>
                  </a:solidFill>
                  <a:highlight>
                    <a:srgbClr val="FFFFFF"/>
                  </a:highlight>
                </a:rPr>
                <a:t>=</a:t>
              </a:r>
              <a:r>
                <a:rPr lang="it-IT" sz="1100" dirty="0">
                  <a:solidFill>
                    <a:srgbClr val="000000"/>
                  </a:solidFill>
                  <a:highlight>
                    <a:srgbClr val="FFFFFF"/>
                  </a:highlight>
                </a:rPr>
                <a:t> </a:t>
              </a:r>
              <a:r>
                <a:rPr lang="it-IT" sz="1100" dirty="0" smtClean="0">
                  <a:solidFill>
                    <a:srgbClr val="000000"/>
                  </a:solidFill>
                  <a:highlight>
                    <a:srgbClr val="FFFFFF"/>
                  </a:highlight>
                </a:rPr>
                <a:t>LogisticRegression</a:t>
              </a:r>
              <a:r>
                <a:rPr lang="it-IT" sz="1100" b="1" dirty="0" smtClean="0">
                  <a:solidFill>
                    <a:srgbClr val="000080"/>
                  </a:solidFill>
                  <a:highlight>
                    <a:srgbClr val="FFFFFF"/>
                  </a:highlight>
                </a:rPr>
                <a:t>(</a:t>
              </a:r>
              <a:r>
                <a:rPr lang="it-IT" sz="1100" dirty="0" smtClean="0">
                  <a:solidFill>
                    <a:srgbClr val="000000"/>
                  </a:solidFill>
                  <a:highlight>
                    <a:srgbClr val="FFFFFF"/>
                  </a:highlight>
                </a:rPr>
                <a:t>max_iter</a:t>
              </a:r>
              <a:r>
                <a:rPr lang="it-IT" sz="1100" b="1" dirty="0" smtClean="0">
                  <a:solidFill>
                    <a:srgbClr val="000080"/>
                  </a:solidFill>
                  <a:highlight>
                    <a:srgbClr val="FFFFFF"/>
                  </a:highlight>
                </a:rPr>
                <a:t>=</a:t>
              </a:r>
              <a:r>
                <a:rPr lang="it-IT" sz="1100" dirty="0" smtClean="0">
                  <a:solidFill>
                    <a:srgbClr val="FF0000"/>
                  </a:solidFill>
                  <a:highlight>
                    <a:srgbClr val="FFFFFF"/>
                  </a:highlight>
                </a:rPr>
                <a:t>10000</a:t>
              </a:r>
              <a:r>
                <a:rPr lang="it-IT" sz="1100" b="1" dirty="0">
                  <a:solidFill>
                    <a:srgbClr val="000080"/>
                  </a:solidFill>
                  <a:highlight>
                    <a:srgbClr val="FFFFFF"/>
                  </a:highlight>
                </a:rPr>
                <a:t>,</a:t>
              </a:r>
              <a:r>
                <a:rPr lang="it-IT" sz="1100" dirty="0">
                  <a:solidFill>
                    <a:srgbClr val="000000"/>
                  </a:solidFill>
                  <a:highlight>
                    <a:srgbClr val="FFFFFF"/>
                  </a:highlight>
                </a:rPr>
                <a:t> multi_class</a:t>
              </a:r>
              <a:r>
                <a:rPr lang="it-IT" sz="1100" b="1" dirty="0">
                  <a:solidFill>
                    <a:srgbClr val="000080"/>
                  </a:solidFill>
                  <a:highlight>
                    <a:srgbClr val="FFFFFF"/>
                  </a:highlight>
                </a:rPr>
                <a:t>=</a:t>
              </a:r>
              <a:r>
                <a:rPr lang="it-IT" sz="1100" dirty="0">
                  <a:solidFill>
                    <a:srgbClr val="808080"/>
                  </a:solidFill>
                  <a:highlight>
                    <a:srgbClr val="FFFFFF"/>
                  </a:highlight>
                </a:rPr>
                <a:t>'multinomial'</a:t>
              </a:r>
              <a:r>
                <a:rPr lang="it-IT" sz="1100" b="1" dirty="0">
                  <a:solidFill>
                    <a:srgbClr val="000080"/>
                  </a:solidFill>
                  <a:highlight>
                    <a:srgbClr val="FFFFFF"/>
                  </a:highlight>
                </a:rPr>
                <a:t>)</a:t>
              </a:r>
              <a:endParaRPr lang="it-IT"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Train model.</a:t>
              </a:r>
              <a:endParaRPr lang="pt-BR" sz="1100" dirty="0">
                <a:solidFill>
                  <a:srgbClr val="000000"/>
                </a:solidFill>
                <a:highlight>
                  <a:srgbClr val="FFFFFF"/>
                </a:highlight>
              </a:endParaRPr>
            </a:p>
            <a:p>
              <a:r>
                <a:rPr lang="pt-BR" sz="1100" dirty="0">
                  <a:solidFill>
                    <a:srgbClr val="000000"/>
                  </a:solidFill>
                  <a:highlight>
                    <a:srgbClr val="FFFFFF"/>
                  </a:highlight>
                </a:rPr>
                <a:t>model</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y_pred </a:t>
              </a:r>
              <a:r>
                <a:rPr lang="pt-BR" sz="1100" b="1" dirty="0">
                  <a:solidFill>
                    <a:srgbClr val="000080"/>
                  </a:solidFill>
                  <a:highlight>
                    <a:srgbClr val="FFFFFF"/>
                  </a:highlight>
                </a:rPr>
                <a:t>=</a:t>
              </a:r>
              <a:r>
                <a:rPr lang="pt-BR" sz="1100" dirty="0">
                  <a:solidFill>
                    <a:srgbClr val="000000"/>
                  </a:solidFill>
                  <a:highlight>
                    <a:srgbClr val="FFFFFF"/>
                  </a:highlight>
                </a:rPr>
                <a:t> model</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p>
          </p:txBody>
        </p:sp>
        <p:sp>
          <p:nvSpPr>
            <p:cNvPr id="8" name="TextBox 7"/>
            <p:cNvSpPr txBox="1"/>
            <p:nvPr/>
          </p:nvSpPr>
          <p:spPr>
            <a:xfrm>
              <a:off x="4692123" y="18671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9" name="Straight Arrow Connector 8"/>
            <p:cNvCxnSpPr/>
            <p:nvPr/>
          </p:nvCxnSpPr>
          <p:spPr>
            <a:xfrm flipH="1">
              <a:off x="4385168" y="21250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68122" y="2623440"/>
              <a:ext cx="1822977" cy="461665"/>
            </a:xfrm>
            <a:prstGeom prst="rect">
              <a:avLst/>
            </a:prstGeom>
            <a:noFill/>
          </p:spPr>
          <p:txBody>
            <a:bodyPr wrap="square" rtlCol="0">
              <a:spAutoFit/>
            </a:bodyPr>
            <a:lstStyle/>
            <a:p>
              <a:r>
                <a:rPr lang="pt-BR" sz="1200" b="1" dirty="0" smtClean="0"/>
                <a:t>Carrega base de dados da biblioteca SciKit-Learn.</a:t>
              </a:r>
              <a:endParaRPr lang="pt-BR" sz="1200" b="1" dirty="0"/>
            </a:p>
          </p:txBody>
        </p:sp>
        <p:cxnSp>
          <p:nvCxnSpPr>
            <p:cNvPr id="11" name="Straight Arrow Connector 10"/>
            <p:cNvCxnSpPr/>
            <p:nvPr/>
          </p:nvCxnSpPr>
          <p:spPr>
            <a:xfrm flipH="1">
              <a:off x="2188583" y="2840907"/>
              <a:ext cx="989203" cy="175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40167" y="3033310"/>
              <a:ext cx="1811870" cy="646331"/>
            </a:xfrm>
            <a:prstGeom prst="rect">
              <a:avLst/>
            </a:prstGeom>
            <a:noFill/>
          </p:spPr>
          <p:txBody>
            <a:bodyPr wrap="square" rtlCol="0">
              <a:spAutoFit/>
            </a:bodyPr>
            <a:lstStyle/>
            <a:p>
              <a:r>
                <a:rPr lang="pt-BR" sz="1200" b="1" dirty="0" smtClean="0"/>
                <a:t>Divide a base de dados em 70% treinamento e 30% validação.</a:t>
              </a:r>
              <a:endParaRPr lang="pt-BR" sz="1200" b="1" dirty="0"/>
            </a:p>
          </p:txBody>
        </p:sp>
        <p:cxnSp>
          <p:nvCxnSpPr>
            <p:cNvPr id="14" name="Straight Arrow Connector 13"/>
            <p:cNvCxnSpPr/>
            <p:nvPr/>
          </p:nvCxnSpPr>
          <p:spPr>
            <a:xfrm flipH="1">
              <a:off x="4258859" y="3322942"/>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28265" y="3766345"/>
              <a:ext cx="1811870" cy="830997"/>
            </a:xfrm>
            <a:prstGeom prst="rect">
              <a:avLst/>
            </a:prstGeom>
            <a:noFill/>
          </p:spPr>
          <p:txBody>
            <a:bodyPr wrap="square" rtlCol="0">
              <a:spAutoFit/>
            </a:bodyPr>
            <a:lstStyle/>
            <a:p>
              <a:r>
                <a:rPr lang="pt-BR" sz="1200" b="1" dirty="0" smtClean="0"/>
                <a:t>Instancia objeto da classe LogisticRegression para realizar regressão logistica Multinomial.</a:t>
              </a:r>
              <a:endParaRPr lang="pt-BR" sz="1200" b="1" dirty="0"/>
            </a:p>
          </p:txBody>
        </p:sp>
        <p:cxnSp>
          <p:nvCxnSpPr>
            <p:cNvPr id="16" name="Straight Arrow Connector 15"/>
            <p:cNvCxnSpPr/>
            <p:nvPr/>
          </p:nvCxnSpPr>
          <p:spPr>
            <a:xfrm flipH="1">
              <a:off x="5097061" y="4035939"/>
              <a:ext cx="926970" cy="155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96761" y="4775201"/>
              <a:ext cx="1775339" cy="461665"/>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19" name="Straight Arrow Connector 18"/>
            <p:cNvCxnSpPr/>
            <p:nvPr/>
          </p:nvCxnSpPr>
          <p:spPr>
            <a:xfrm flipH="1" flipV="1">
              <a:off x="2683184" y="4864887"/>
              <a:ext cx="958087" cy="63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690826" y="5081805"/>
              <a:ext cx="950445" cy="2126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94583" y="5220240"/>
            <a:ext cx="10303038" cy="1569660"/>
          </a:xfrm>
          <a:prstGeom prst="rect">
            <a:avLst/>
          </a:prstGeom>
        </p:spPr>
        <p:txBody>
          <a:bodyPr wrap="square">
            <a:spAutoFit/>
          </a:bodyPr>
          <a:lstStyle/>
          <a:p>
            <a:pPr marL="285750" indent="-285750">
              <a:buFont typeface="Arial" panose="020B0604020202020204" pitchFamily="34" charset="0"/>
              <a:buChar char="•"/>
            </a:pPr>
            <a:r>
              <a:rPr lang="pt-BR" sz="1600" dirty="0"/>
              <a:t>A classe </a:t>
            </a:r>
            <a:r>
              <a:rPr lang="pt-BR" sz="1600" b="1" i="1" dirty="0"/>
              <a:t>LogisticRegression</a:t>
            </a:r>
            <a:r>
              <a:rPr lang="pt-BR" sz="1600" dirty="0"/>
              <a:t> </a:t>
            </a:r>
            <a:r>
              <a:rPr lang="pt-BR" sz="1600" dirty="0" smtClean="0"/>
              <a:t>usa </a:t>
            </a:r>
            <a:r>
              <a:rPr lang="pt-BR" sz="1600" dirty="0"/>
              <a:t>a abordagem </a:t>
            </a:r>
            <a:r>
              <a:rPr lang="pt-BR" sz="1600" b="1" i="1" dirty="0"/>
              <a:t>um-contra-todos</a:t>
            </a:r>
            <a:r>
              <a:rPr lang="pt-BR" sz="1600" dirty="0"/>
              <a:t> por padrão quando </a:t>
            </a:r>
            <a:r>
              <a:rPr lang="pt-BR" sz="1600" dirty="0" smtClean="0"/>
              <a:t>se </a:t>
            </a:r>
            <a:r>
              <a:rPr lang="pt-BR" sz="1600" dirty="0"/>
              <a:t>treina com conjuntos com mais de duas classes, mas </a:t>
            </a:r>
            <a:r>
              <a:rPr lang="pt-BR" sz="1600" dirty="0" smtClean="0"/>
              <a:t>pode-se definir </a:t>
            </a:r>
            <a:r>
              <a:rPr lang="pt-BR" sz="1600" dirty="0"/>
              <a:t>o hiperparâmetro </a:t>
            </a:r>
            <a:r>
              <a:rPr lang="pt-BR" sz="1600" b="1" i="1" dirty="0"/>
              <a:t>multi_class</a:t>
            </a:r>
            <a:r>
              <a:rPr lang="pt-BR" sz="1600" dirty="0"/>
              <a:t> como "</a:t>
            </a:r>
            <a:r>
              <a:rPr lang="pt-BR" sz="1600" b="1" i="1" dirty="0"/>
              <a:t>multinomial</a:t>
            </a:r>
            <a:r>
              <a:rPr lang="pt-BR" sz="1600" dirty="0"/>
              <a:t>" para alternar para Regressão Softmax. </a:t>
            </a:r>
            <a:endParaRPr lang="pt-BR" sz="1600" dirty="0" smtClean="0"/>
          </a:p>
          <a:p>
            <a:pPr marL="285750" indent="-285750">
              <a:buFont typeface="Arial" panose="020B0604020202020204" pitchFamily="34" charset="0"/>
              <a:buChar char="•"/>
            </a:pPr>
            <a:r>
              <a:rPr lang="pt-BR" sz="1600" dirty="0" smtClean="0"/>
              <a:t>Deve-se </a:t>
            </a:r>
            <a:r>
              <a:rPr lang="pt-BR" sz="1600" dirty="0"/>
              <a:t>também</a:t>
            </a:r>
            <a:r>
              <a:rPr lang="pt-BR" sz="1600" dirty="0" smtClean="0"/>
              <a:t> </a:t>
            </a:r>
            <a:r>
              <a:rPr lang="pt-BR" sz="1600" dirty="0"/>
              <a:t>especificar um solver que suporte a Regressão Softmax, como por exemplo o solver "lbfgs" (consulte a documentação do </a:t>
            </a:r>
            <a:r>
              <a:rPr lang="pt-BR" sz="1600" dirty="0" smtClean="0"/>
              <a:t>Scikit-Learn). </a:t>
            </a:r>
            <a:r>
              <a:rPr lang="pt-BR" sz="1600" dirty="0"/>
              <a:t>A classe </a:t>
            </a:r>
            <a:r>
              <a:rPr lang="pt-BR" sz="1600" b="1" i="1" dirty="0"/>
              <a:t>LogisticRegression</a:t>
            </a:r>
            <a:r>
              <a:rPr lang="pt-BR" sz="1600" dirty="0"/>
              <a:t> também aplica a regularização L2 por padrão, que </a:t>
            </a:r>
            <a:r>
              <a:rPr lang="pt-BR" sz="1600" dirty="0" smtClean="0"/>
              <a:t>pode ser controlada </a:t>
            </a:r>
            <a:r>
              <a:rPr lang="pt-BR" sz="1600" dirty="0"/>
              <a:t>usando o hiperparâmetro </a:t>
            </a:r>
            <a:r>
              <a:rPr lang="pt-BR" sz="1600" b="1" i="1" dirty="0"/>
              <a:t>C</a:t>
            </a:r>
            <a:r>
              <a:rPr lang="pt-BR" sz="1600" dirty="0"/>
              <a:t>.</a:t>
            </a:r>
            <a:endParaRPr lang="pt-BR" sz="1600" b="1" i="1" dirty="0"/>
          </a:p>
        </p:txBody>
      </p:sp>
    </p:spTree>
    <p:extLst>
      <p:ext uri="{BB962C8B-B14F-4D97-AF65-F5344CB8AC3E}">
        <p14:creationId xmlns:p14="http://schemas.microsoft.com/office/powerpoint/2010/main" val="3279765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p:sp>
        <p:nvSpPr>
          <p:cNvPr id="3" name="Content Placeholder 2"/>
          <p:cNvSpPr>
            <a:spLocks noGrp="1"/>
          </p:cNvSpPr>
          <p:nvPr>
            <p:ph idx="1"/>
          </p:nvPr>
        </p:nvSpPr>
        <p:spPr>
          <a:xfrm>
            <a:off x="838200" y="1825624"/>
            <a:ext cx="11049000" cy="4784725"/>
          </a:xfrm>
        </p:spPr>
        <p:txBody>
          <a:bodyPr>
            <a:normAutofit/>
          </a:bodyPr>
          <a:lstStyle/>
          <a:p>
            <a:pPr marL="0" indent="0">
              <a:buNone/>
            </a:pPr>
            <a:r>
              <a:rPr lang="pt-BR" sz="3200" dirty="0" smtClean="0"/>
              <a:t>A seguir, nós vamos estudar algumas métricas de classificação:</a:t>
            </a:r>
          </a:p>
          <a:p>
            <a:r>
              <a:rPr lang="pt-BR" sz="3200" dirty="0"/>
              <a:t>Taxa de erro e acurácia</a:t>
            </a:r>
          </a:p>
          <a:p>
            <a:r>
              <a:rPr lang="pt-BR" sz="3200" dirty="0"/>
              <a:t>Matrix de c</a:t>
            </a:r>
            <a:r>
              <a:rPr lang="pt-BR" sz="3200" dirty="0" smtClean="0"/>
              <a:t>onfusão</a:t>
            </a:r>
          </a:p>
          <a:p>
            <a:r>
              <a:rPr lang="pt-BR" sz="3200" dirty="0" smtClean="0"/>
              <a:t>Pontuação-F (F-score)</a:t>
            </a:r>
          </a:p>
          <a:p>
            <a:r>
              <a:rPr lang="pt-BR" sz="3200" dirty="0"/>
              <a:t>Curva Característica Operacional do Receptor (ROC</a:t>
            </a:r>
            <a:r>
              <a:rPr lang="pt-BR" sz="3200" dirty="0" smtClean="0"/>
              <a:t>)</a:t>
            </a:r>
            <a:endParaRPr lang="pt-BR" sz="3200" dirty="0"/>
          </a:p>
        </p:txBody>
      </p:sp>
    </p:spTree>
    <p:extLst>
      <p:ext uri="{BB962C8B-B14F-4D97-AF65-F5344CB8AC3E}">
        <p14:creationId xmlns:p14="http://schemas.microsoft.com/office/powerpoint/2010/main" val="42539432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22421" cy="5032376"/>
              </a:xfrm>
            </p:spPr>
            <p:txBody>
              <a:bodyPr>
                <a:normAutofit fontScale="92500" lnSpcReduction="10000"/>
              </a:bodyPr>
              <a:lstStyle/>
              <a:p>
                <a:pPr marL="0" indent="0">
                  <a:buNone/>
                </a:pPr>
                <a:r>
                  <a:rPr lang="pt-BR" sz="3200" b="1" dirty="0" smtClean="0"/>
                  <a:t>Taxa de erro e acurácia</a:t>
                </a:r>
                <a:endParaRPr lang="pt-BR" sz="3200" dirty="0" smtClean="0"/>
              </a:p>
              <a:p>
                <a:r>
                  <a:rPr lang="pt-BR" dirty="0" smtClean="0"/>
                  <a:t>A </a:t>
                </a:r>
                <a:r>
                  <a:rPr lang="pt-BR" b="1" i="1" dirty="0"/>
                  <a:t>taxa de </a:t>
                </a:r>
                <a:r>
                  <a:rPr lang="pt-BR" b="1" i="1" dirty="0" smtClean="0"/>
                  <a:t>erro</a:t>
                </a:r>
                <a:r>
                  <a:rPr lang="pt-BR" dirty="0" smtClean="0"/>
                  <a:t>, é intuitivamente</a:t>
                </a:r>
                <a:r>
                  <a:rPr lang="pt-BR" dirty="0"/>
                  <a:t>, a métrica mais direta para se avaliar o desempenho de um </a:t>
                </a:r>
                <a:r>
                  <a:rPr lang="pt-BR" dirty="0" smtClean="0"/>
                  <a:t>classificador.</a:t>
                </a:r>
              </a:p>
              <a:p>
                <a:r>
                  <a:rPr lang="pt-BR" dirty="0" smtClean="0"/>
                  <a:t>Ela corresponde </a:t>
                </a:r>
                <a:r>
                  <a:rPr lang="pt-BR" dirty="0"/>
                  <a:t>à porcentagem de </a:t>
                </a:r>
                <a:r>
                  <a:rPr lang="pt-BR" dirty="0" smtClean="0"/>
                  <a:t>exemplos classificados incorretamente </a:t>
                </a:r>
                <a:r>
                  <a:rPr lang="pt-BR" dirty="0"/>
                  <a:t>considerando o conjunto de dados disponíveis para </a:t>
                </a:r>
                <a:r>
                  <a:rPr lang="pt-BR" dirty="0" smtClean="0"/>
                  <a:t>validação. </a:t>
                </a:r>
              </a:p>
              <a:p>
                <a:r>
                  <a:rPr lang="pt-BR" dirty="0" smtClean="0"/>
                  <a:t>A </a:t>
                </a:r>
                <a:r>
                  <a:rPr lang="pt-BR" b="1" i="1" dirty="0"/>
                  <a:t>taxa de erro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𝑒</m:t>
                        </m:r>
                      </m:sub>
                    </m:sSub>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d>
                          <m:dPr>
                            <m:ctrlPr>
                              <a:rPr lang="pt-BR" b="0" i="1" smtClean="0">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𝛿</m:t>
                            </m:r>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 </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 </m:t>
                                </m:r>
                              </m:e>
                            </m:d>
                          </m:e>
                        </m:d>
                      </m:e>
                    </m:nary>
                  </m:oMath>
                </a14:m>
                <a:r>
                  <a:rPr lang="pt-BR" dirty="0" smtClean="0"/>
                  <a:t>,</a:t>
                </a:r>
              </a:p>
              <a:p>
                <a:pPr marL="0" indent="0">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𝛿</m:t>
                    </m:r>
                    <m:d>
                      <m:dPr>
                        <m:ctrlPr>
                          <a:rPr lang="pt-BR" i="1">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𝑗</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0</m:t>
                              </m:r>
                              <m:r>
                                <a:rPr lang="pt-BR" b="0" i="1" smtClean="0">
                                  <a:latin typeface="Cambria Math" panose="02040503050406030204" pitchFamily="18" charset="0"/>
                                </a:rPr>
                                <m:t>, </m:t>
                              </m:r>
                              <m:r>
                                <m:rPr>
                                  <m:sty m:val="p"/>
                                  <m:brk m:alnAt="7"/>
                                </m:rPr>
                                <a:rPr lang="pt-BR" b="0" i="0" smtClean="0">
                                  <a:latin typeface="Cambria Math" panose="02040503050406030204" pitchFamily="18" charset="0"/>
                                </a:rPr>
                                <m:t>s</m:t>
                              </m:r>
                              <m:r>
                                <m:rPr>
                                  <m:sty m:val="p"/>
                                </m:rPr>
                                <a:rPr lang="pt-BR" b="0" i="0" smtClean="0">
                                  <a:latin typeface="Cambria Math" panose="02040503050406030204" pitchFamily="18" charset="0"/>
                                </a:rPr>
                                <m:t>e</m:t>
                              </m:r>
                              <m:r>
                                <m:rPr>
                                  <m:brk m:alnAt="7"/>
                                </m:rP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r>
                                <a:rPr lang="pt-BR" b="0" i="1" smtClean="0">
                                  <a:latin typeface="Cambria Math" panose="02040503050406030204" pitchFamily="18" charset="0"/>
                                </a:rPr>
                                <m:t> </m:t>
                              </m:r>
                            </m:e>
                          </m:mr>
                          <m:mr>
                            <m:e>
                              <m:r>
                                <a:rPr lang="pt-BR" b="0" i="1" smtClean="0">
                                  <a:latin typeface="Cambria Math" panose="02040503050406030204" pitchFamily="18" charset="0"/>
                                </a:rPr>
                                <m:t>1, 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e>
                          </m:mr>
                        </m:m>
                      </m:e>
                    </m:d>
                  </m:oMath>
                </a14:m>
                <a:r>
                  <a:rPr lang="pt-BR" dirty="0" smtClean="0"/>
                  <a:t> é o delta de Kronecker. Observe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O complemento da</a:t>
                </a:r>
                <a:r>
                  <a:rPr lang="pt-BR" b="1" i="1" dirty="0" smtClean="0"/>
                  <a:t> taxa de erro </a:t>
                </a:r>
                <a:r>
                  <a:rPr lang="pt-BR" dirty="0" smtClean="0"/>
                  <a:t>é conhecido como </a:t>
                </a:r>
                <a:r>
                  <a:rPr lang="pt-BR" b="1" i="1" dirty="0" smtClean="0"/>
                  <a:t>acurácia</a:t>
                </a:r>
                <a:r>
                  <a:rPr lang="pt-BR" dirty="0" smtClean="0"/>
                  <a:t>, e é definida por</a:t>
                </a:r>
              </a:p>
              <a:p>
                <a:pPr marL="0" indent="0" algn="ctr">
                  <a:buNone/>
                </a:pPr>
                <a:r>
                  <a:rPr lang="pt-BR" dirty="0" smtClean="0"/>
                  <a:t> </a:t>
                </a: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0"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smtClean="0"/>
                  <a:t>.</a:t>
                </a:r>
              </a:p>
              <a:p>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22421" cy="5032376"/>
              </a:xfrm>
              <a:blipFill rotWithShape="0">
                <a:blip r:embed="rId2"/>
                <a:stretch>
                  <a:fillRect l="-1249" t="-3148" r="-815"/>
                </a:stretch>
              </a:blipFill>
            </p:spPr>
            <p:txBody>
              <a:bodyPr/>
              <a:lstStyle/>
              <a:p>
                <a:r>
                  <a:rPr lang="pt-BR">
                    <a:noFill/>
                  </a:rPr>
                  <a:t> </a:t>
                </a:r>
              </a:p>
            </p:txBody>
          </p:sp>
        </mc:Fallback>
      </mc:AlternateContent>
    </p:spTree>
    <p:extLst>
      <p:ext uri="{BB962C8B-B14F-4D97-AF65-F5344CB8AC3E}">
        <p14:creationId xmlns:p14="http://schemas.microsoft.com/office/powerpoint/2010/main" val="15221587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8635"/>
            <a:ext cx="10515600" cy="848059"/>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56072"/>
                <a:ext cx="11161295" cy="5345780"/>
              </a:xfrm>
            </p:spPr>
            <p:txBody>
              <a:bodyPr>
                <a:normAutofit fontScale="70000" lnSpcReduction="20000"/>
              </a:bodyPr>
              <a:lstStyle/>
              <a:p>
                <a:pPr marL="0" indent="0">
                  <a:buNone/>
                </a:pPr>
                <a:r>
                  <a:rPr lang="pt-BR" sz="3200" b="1" dirty="0" smtClean="0"/>
                  <a:t>Matriz de Confusão</a:t>
                </a:r>
                <a:endParaRPr lang="pt-BR" sz="3200" dirty="0" smtClean="0"/>
              </a:p>
              <a:p>
                <a:r>
                  <a:rPr lang="pt-BR" sz="3200" dirty="0"/>
                  <a:t>O nome, </a:t>
                </a:r>
                <a:r>
                  <a:rPr lang="pt-BR" sz="3200" b="1" i="1" dirty="0"/>
                  <a:t>matriz de confusão</a:t>
                </a:r>
                <a:r>
                  <a:rPr lang="pt-BR" sz="3200" dirty="0"/>
                  <a:t>, deriva do fato de </a:t>
                </a:r>
                <a:r>
                  <a:rPr lang="pt-BR" sz="3200" dirty="0" smtClean="0"/>
                  <a:t>que ela torna </a:t>
                </a:r>
                <a:r>
                  <a:rPr lang="pt-BR" sz="3200" dirty="0"/>
                  <a:t>fácil verificar se o classificador está confundindo </a:t>
                </a:r>
                <a:r>
                  <a:rPr lang="pt-BR" sz="3200" dirty="0" smtClean="0"/>
                  <a:t>classes </a:t>
                </a:r>
                <a:r>
                  <a:rPr lang="pt-BR" sz="3200" dirty="0"/>
                  <a:t>(ou seja, geralmente rotulando incorretamente uma como a outra</a:t>
                </a:r>
                <a:r>
                  <a:rPr lang="pt-BR" sz="3200" dirty="0" smtClean="0"/>
                  <a:t>).</a:t>
                </a:r>
              </a:p>
              <a:p>
                <a:r>
                  <a:rPr lang="pt-BR" sz="3200" dirty="0" smtClean="0"/>
                  <a:t>A </a:t>
                </a:r>
                <a:r>
                  <a:rPr lang="pt-BR" sz="3200" b="1" i="1" dirty="0"/>
                  <a:t>matriz de </a:t>
                </a:r>
                <a:r>
                  <a:rPr lang="pt-BR" sz="3200" b="1" i="1" dirty="0" smtClean="0"/>
                  <a:t>confusão </a:t>
                </a:r>
                <a14:m>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ea typeface="Cambria Math" panose="02040503050406030204" pitchFamily="18" charset="0"/>
                      </a:rPr>
                      <m:t>∈</m:t>
                    </m:r>
                    <m:sSup>
                      <m:sSupPr>
                        <m:ctrlPr>
                          <a:rPr lang="pt-BR" sz="3200" b="0" i="1" smtClean="0">
                            <a:latin typeface="Cambria Math" panose="02040503050406030204" pitchFamily="18" charset="0"/>
                            <a:ea typeface="Cambria Math" panose="02040503050406030204" pitchFamily="18" charset="0"/>
                          </a:rPr>
                        </m:ctrlPr>
                      </m:sSupPr>
                      <m:e>
                        <m:r>
                          <a:rPr lang="pt-BR" sz="3200" i="1">
                            <a:latin typeface="Cambria Math" panose="02040503050406030204" pitchFamily="18" charset="0"/>
                            <a:ea typeface="Cambria Math" panose="02040503050406030204" pitchFamily="18" charset="0"/>
                          </a:rPr>
                          <m:t>ℝ</m:t>
                        </m:r>
                      </m:e>
                      <m:sup>
                        <m:r>
                          <a:rPr lang="pt-BR" sz="3200" b="0" i="1" smtClean="0">
                            <a:latin typeface="Cambria Math" panose="02040503050406030204" pitchFamily="18" charset="0"/>
                            <a:ea typeface="Cambria Math" panose="02040503050406030204" pitchFamily="18" charset="0"/>
                          </a:rPr>
                          <m:t>𝑄</m:t>
                        </m:r>
                        <m:r>
                          <a:rPr lang="pt-BR" sz="3200" b="0" i="1"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𝑄</m:t>
                        </m:r>
                      </m:sup>
                    </m:sSup>
                  </m:oMath>
                </a14:m>
                <a:r>
                  <a:rPr lang="pt-BR" sz="3200" dirty="0" smtClean="0"/>
                  <a:t> contabiliza </a:t>
                </a:r>
                <a:r>
                  <a:rPr lang="pt-BR" sz="3200" dirty="0"/>
                  <a:t>o número de classificações corretas e incorretas para cada uma das </a:t>
                </a:r>
                <a14:m>
                  <m:oMath xmlns:m="http://schemas.openxmlformats.org/officeDocument/2006/math">
                    <m:r>
                      <a:rPr lang="pt-BR" sz="3200" i="1">
                        <a:latin typeface="Cambria Math" panose="02040503050406030204" pitchFamily="18" charset="0"/>
                        <a:ea typeface="Cambria Math" panose="02040503050406030204" pitchFamily="18" charset="0"/>
                      </a:rPr>
                      <m:t>𝑄</m:t>
                    </m:r>
                    <m:r>
                      <a:rPr lang="pt-BR" sz="3200" i="1">
                        <a:latin typeface="Cambria Math" panose="02040503050406030204" pitchFamily="18" charset="0"/>
                        <a:ea typeface="Cambria Math" panose="02040503050406030204" pitchFamily="18" charset="0"/>
                      </a:rPr>
                      <m:t> </m:t>
                    </m:r>
                  </m:oMath>
                </a14:m>
                <a:r>
                  <a:rPr lang="pt-BR" sz="3200" dirty="0"/>
                  <a:t>classes </a:t>
                </a:r>
                <a:r>
                  <a:rPr lang="pt-BR" sz="3200" dirty="0" smtClean="0"/>
                  <a:t>existentes</a:t>
                </a:r>
                <a:r>
                  <a:rPr lang="pt-BR" sz="3200" dirty="0"/>
                  <a:t>. </a:t>
                </a:r>
                <a:endParaRPr lang="pt-BR" sz="3200" dirty="0" smtClean="0"/>
              </a:p>
              <a:p>
                <a:r>
                  <a:rPr lang="pt-BR" sz="3200" dirty="0" smtClean="0"/>
                  <a:t>A </a:t>
                </a:r>
                <a:r>
                  <a:rPr lang="pt-BR" sz="3200" b="1" i="1" dirty="0"/>
                  <a:t>matriz de confusão </a:t>
                </a:r>
                <a14:m>
                  <m:oMath xmlns:m="http://schemas.openxmlformats.org/officeDocument/2006/math">
                    <m:r>
                      <a:rPr lang="pt-BR" sz="3200" b="1" i="1">
                        <a:latin typeface="Cambria Math" panose="02040503050406030204" pitchFamily="18" charset="0"/>
                      </a:rPr>
                      <m:t>𝑪</m:t>
                    </m:r>
                  </m:oMath>
                </a14:m>
                <a:r>
                  <a:rPr lang="pt-BR" sz="3200" dirty="0" smtClean="0"/>
                  <a:t> é definida como</a:t>
                </a:r>
              </a:p>
              <a:p>
                <a:pPr marL="0" indent="0">
                  <a:buNone/>
                </a:pPr>
                <a14:m>
                  <m:oMathPara xmlns:m="http://schemas.openxmlformats.org/officeDocument/2006/math">
                    <m:oMathParaPr>
                      <m:jc m:val="centerGroup"/>
                    </m:oMathParaPr>
                    <m:oMath xmlns:m="http://schemas.openxmlformats.org/officeDocument/2006/math">
                      <m:r>
                        <a:rPr lang="pt-BR" sz="3600" b="1" i="1" smtClean="0">
                          <a:latin typeface="Cambria Math" panose="02040503050406030204" pitchFamily="18" charset="0"/>
                        </a:rPr>
                        <m:t>𝑪</m:t>
                      </m:r>
                      <m:r>
                        <a:rPr lang="pt-BR" sz="3600"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m>
                                  <m:mPr>
                                    <m:mcs>
                                      <m:mc>
                                        <m:mcPr>
                                          <m:count m:val="2"/>
                                          <m:mcJc m:val="center"/>
                                        </m:mcPr>
                                      </m:mc>
                                    </m:mcs>
                                    <m:ctrlPr>
                                      <a:rPr lang="pt-BR" i="1">
                                        <a:latin typeface="Cambria Math" panose="02040503050406030204" pitchFamily="18" charset="0"/>
                                      </a:rPr>
                                    </m:ctrlPr>
                                  </m:mPr>
                                  <m:m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21</m:t>
                                                </m:r>
                                              </m:sub>
                                            </m:sSub>
                                          </m:e>
                                        </m:mr>
                                      </m:m>
                                    </m:e>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22</m:t>
                                                </m:r>
                                              </m:sub>
                                            </m:sSub>
                                          </m:e>
                                        </m:mr>
                                      </m:m>
                                    </m:e>
                                  </m:mr>
                                </m:m>
                              </m:e>
                              <m:e>
                                <m:r>
                                  <a:rPr lang="pt-BR" i="1">
                                    <a:latin typeface="Cambria Math" panose="02040503050406030204" pitchFamily="18" charset="0"/>
                                  </a:rPr>
                                  <m:t>⋯</m:t>
                                </m:r>
                              </m:e>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r>
                                            <a:rPr lang="pt-BR" i="1">
                                              <a:latin typeface="Cambria Math" panose="02040503050406030204" pitchFamily="18" charset="0"/>
                                            </a:rPr>
                                            <m:t>𝑄</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r>
                                            <a:rPr lang="pt-BR" i="1">
                                              <a:latin typeface="Cambria Math" panose="02040503050406030204" pitchFamily="18" charset="0"/>
                                            </a:rPr>
                                            <m:t>𝑄</m:t>
                                          </m:r>
                                        </m:sub>
                                      </m:sSub>
                                    </m:e>
                                  </m:mr>
                                </m:m>
                              </m:e>
                            </m:mr>
                            <m:mr>
                              <m:e>
                                <m:r>
                                  <a:rPr lang="pt-BR" i="1">
                                    <a:latin typeface="Cambria Math" panose="02040503050406030204" pitchFamily="18" charset="0"/>
                                  </a:rPr>
                                  <m:t>⋮</m:t>
                                </m:r>
                              </m:e>
                              <m:e>
                                <m:r>
                                  <a:rPr lang="pt-BR" i="1">
                                    <a:latin typeface="Cambria Math" panose="02040503050406030204" pitchFamily="18" charset="0"/>
                                  </a:rPr>
                                  <m:t>⋱</m:t>
                                </m:r>
                              </m:e>
                              <m:e>
                                <m:r>
                                  <a:rPr lang="pt-BR" i="1">
                                    <a:latin typeface="Cambria Math" panose="02040503050406030204" pitchFamily="18" charset="0"/>
                                  </a:rPr>
                                  <m:t>⋮</m:t>
                                </m:r>
                              </m:e>
                            </m:mr>
                            <m:m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r>
                                            <a:rPr lang="pt-BR" i="1">
                                              <a:latin typeface="Cambria Math" panose="02040503050406030204" pitchFamily="18" charset="0"/>
                                            </a:rPr>
                                            <m:t>2</m:t>
                                          </m:r>
                                        </m:sub>
                                      </m:sSub>
                                    </m:e>
                                  </m:mr>
                                </m:m>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𝑄𝑄</m:t>
                                    </m:r>
                                  </m:sub>
                                </m:sSub>
                              </m:e>
                            </m:mr>
                          </m:m>
                        </m:e>
                      </m:d>
                      <m:r>
                        <a:rPr lang="pt-BR" sz="3600" b="0" i="0" smtClean="0">
                          <a:latin typeface="Cambria Math" panose="02040503050406030204" pitchFamily="18" charset="0"/>
                        </a:rPr>
                        <m:t>,</m:t>
                      </m:r>
                    </m:oMath>
                  </m:oMathPara>
                </a14:m>
                <a:endParaRPr lang="pt-BR" sz="3200" dirty="0" smtClean="0"/>
              </a:p>
              <a:p>
                <a:pPr marL="0" indent="0">
                  <a:buNone/>
                </a:pPr>
                <a:r>
                  <a:rPr lang="pt-BR" sz="3200" dirty="0"/>
                  <a:t>o</a:t>
                </a:r>
                <a:r>
                  <a:rPr lang="pt-BR" sz="3200" dirty="0" smtClean="0"/>
                  <a:t>nde o </a:t>
                </a:r>
                <a:r>
                  <a:rPr lang="pt-BR" sz="3200" dirty="0"/>
                  <a:t>elemento </a:t>
                </a:r>
                <a14:m>
                  <m:oMath xmlns:m="http://schemas.openxmlformats.org/officeDocument/2006/math">
                    <m:sSub>
                      <m:sSubPr>
                        <m:ctrlPr>
                          <a:rPr lang="pt-BR" sz="320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12</m:t>
                        </m:r>
                      </m:sub>
                    </m:sSub>
                  </m:oMath>
                </a14:m>
                <a:r>
                  <a:rPr lang="pt-BR" sz="3200" dirty="0" smtClean="0"/>
                  <a:t> </a:t>
                </a:r>
                <a:r>
                  <a:rPr lang="pt-BR" sz="3200" dirty="0"/>
                  <a:t>indica quantos padrões da </a:t>
                </a:r>
                <a:r>
                  <a:rPr lang="pt-BR" sz="3200" dirty="0" smtClean="0"/>
                  <a:t>classe 1 </a:t>
                </a:r>
                <a:r>
                  <a:rPr lang="pt-BR" sz="3200" dirty="0"/>
                  <a:t>foram </a:t>
                </a:r>
                <a:r>
                  <a:rPr lang="pt-BR" sz="3200" dirty="0" smtClean="0"/>
                  <a:t>atribuídos à classe 2. Portanto, a diagonal de </a:t>
                </a:r>
                <a14:m>
                  <m:oMath xmlns:m="http://schemas.openxmlformats.org/officeDocument/2006/math">
                    <m:r>
                      <a:rPr lang="pt-BR" sz="3200" b="1" i="1">
                        <a:latin typeface="Cambria Math" panose="02040503050406030204" pitchFamily="18" charset="0"/>
                      </a:rPr>
                      <m:t>𝑪</m:t>
                    </m:r>
                  </m:oMath>
                </a14:m>
                <a:r>
                  <a:rPr lang="pt-BR" sz="3200" dirty="0" smtClean="0"/>
                  <a:t>, nos fornece o </a:t>
                </a:r>
                <a:r>
                  <a:rPr lang="pt-BR" sz="3200" dirty="0"/>
                  <a:t>número de classificações corretas</a:t>
                </a:r>
                <a:r>
                  <a:rPr lang="pt-BR" sz="3200" dirty="0" smtClean="0"/>
                  <a:t>.</a:t>
                </a:r>
              </a:p>
              <a:p>
                <a:r>
                  <a:rPr lang="pt-BR" sz="3200" dirty="0"/>
                  <a:t>Cada </a:t>
                </a:r>
                <a:r>
                  <a:rPr lang="pt-BR" sz="3200" b="1" i="1" dirty="0"/>
                  <a:t>linha</a:t>
                </a:r>
                <a:r>
                  <a:rPr lang="pt-BR" sz="3200" dirty="0"/>
                  <a:t> da matriz representa os exemplos que foram classificados como pertencentes a uma dada classe, enquanto cada </a:t>
                </a:r>
                <a:r>
                  <a:rPr lang="pt-BR" sz="3200" b="1" i="1" dirty="0"/>
                  <a:t>coluna</a:t>
                </a:r>
                <a:r>
                  <a:rPr lang="pt-BR" sz="3200" dirty="0"/>
                  <a:t> representa os exemplos realmente pertencentes a uma dada classe. </a:t>
                </a:r>
                <a:endParaRPr lang="pt-BR" sz="3200" dirty="0" smtClean="0"/>
              </a:p>
              <a:p>
                <a:r>
                  <a:rPr lang="pt-BR" sz="3200" dirty="0"/>
                  <a:t>A informação apresentada nesta </a:t>
                </a:r>
                <a:r>
                  <a:rPr lang="pt-BR" sz="3200" dirty="0" smtClean="0"/>
                  <a:t>matriz </a:t>
                </a:r>
                <a:r>
                  <a:rPr lang="pt-BR" sz="3200" dirty="0"/>
                  <a:t>permite </a:t>
                </a:r>
                <a:r>
                  <a:rPr lang="pt-BR" sz="3200" dirty="0" smtClean="0"/>
                  <a:t>verificar </a:t>
                </a:r>
                <a:r>
                  <a:rPr lang="pt-BR" sz="3200" dirty="0"/>
                  <a:t>quais classes o </a:t>
                </a:r>
                <a:r>
                  <a:rPr lang="pt-BR" sz="3200" b="1" i="1" dirty="0" smtClean="0"/>
                  <a:t>classificador</a:t>
                </a:r>
                <a:r>
                  <a:rPr lang="pt-BR" sz="3200" dirty="0" smtClean="0"/>
                  <a:t> tem </a:t>
                </a:r>
                <a:r>
                  <a:rPr lang="pt-BR" sz="3200" dirty="0"/>
                  <a:t>maior dificuldade em </a:t>
                </a:r>
                <a:r>
                  <a:rPr lang="pt-BR" sz="3200" dirty="0" smtClean="0"/>
                  <a:t>classificar</a:t>
                </a:r>
                <a:r>
                  <a:rPr lang="pt-BR" sz="3200" dirty="0"/>
                  <a:t>.</a:t>
                </a:r>
                <a:endParaRPr lang="pt-BR"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56072"/>
                <a:ext cx="11161295" cy="5345780"/>
              </a:xfrm>
              <a:blipFill rotWithShape="0">
                <a:blip r:embed="rId3"/>
                <a:stretch>
                  <a:fillRect l="-655" t="-2395"/>
                </a:stretch>
              </a:blipFill>
            </p:spPr>
            <p:txBody>
              <a:bodyPr/>
              <a:lstStyle/>
              <a:p>
                <a:r>
                  <a:rPr lang="pt-BR">
                    <a:noFill/>
                  </a:rPr>
                  <a:t> </a:t>
                </a:r>
              </a:p>
            </p:txBody>
          </p:sp>
        </mc:Fallback>
      </mc:AlternateContent>
      <p:sp>
        <p:nvSpPr>
          <p:cNvPr id="4" name="Oval 3"/>
          <p:cNvSpPr/>
          <p:nvPr/>
        </p:nvSpPr>
        <p:spPr>
          <a:xfrm>
            <a:off x="5165559" y="3144253"/>
            <a:ext cx="2967789" cy="401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Box 4"/>
          <p:cNvSpPr txBox="1"/>
          <p:nvPr/>
        </p:nvSpPr>
        <p:spPr>
          <a:xfrm>
            <a:off x="8670758" y="3021613"/>
            <a:ext cx="2683042" cy="584775"/>
          </a:xfrm>
          <a:prstGeom prst="rect">
            <a:avLst/>
          </a:prstGeom>
          <a:noFill/>
        </p:spPr>
        <p:txBody>
          <a:bodyPr wrap="square" rtlCol="0">
            <a:spAutoFit/>
          </a:bodyPr>
          <a:lstStyle/>
          <a:p>
            <a:pPr algn="ctr"/>
            <a:r>
              <a:rPr lang="pt-BR" sz="1600" dirty="0" smtClean="0"/>
              <a:t>Exemplos classificados como pertencentes à classe 1.</a:t>
            </a:r>
            <a:endParaRPr lang="pt-BR" sz="1600" dirty="0"/>
          </a:p>
        </p:txBody>
      </p:sp>
      <p:sp>
        <p:nvSpPr>
          <p:cNvPr id="6" name="Oval 5"/>
          <p:cNvSpPr/>
          <p:nvPr/>
        </p:nvSpPr>
        <p:spPr>
          <a:xfrm rot="5400000">
            <a:off x="4835532" y="3600294"/>
            <a:ext cx="1662683" cy="50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6"/>
          <p:cNvSpPr/>
          <p:nvPr/>
        </p:nvSpPr>
        <p:spPr>
          <a:xfrm>
            <a:off x="8213558" y="3207547"/>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p:cNvSpPr txBox="1"/>
          <p:nvPr/>
        </p:nvSpPr>
        <p:spPr>
          <a:xfrm>
            <a:off x="2197767" y="3965251"/>
            <a:ext cx="2342149" cy="584775"/>
          </a:xfrm>
          <a:prstGeom prst="rect">
            <a:avLst/>
          </a:prstGeom>
          <a:noFill/>
        </p:spPr>
        <p:txBody>
          <a:bodyPr wrap="square" rtlCol="0">
            <a:spAutoFit/>
          </a:bodyPr>
          <a:lstStyle/>
          <a:p>
            <a:pPr algn="ctr"/>
            <a:r>
              <a:rPr lang="pt-BR" sz="1600" dirty="0" smtClean="0"/>
              <a:t>Quantidade de exemplos </a:t>
            </a:r>
            <a:r>
              <a:rPr lang="pt-BR" sz="1600" dirty="0" smtClean="0"/>
              <a:t>pertencentes à classe 1.</a:t>
            </a:r>
            <a:endParaRPr lang="pt-BR" sz="1600" dirty="0"/>
          </a:p>
        </p:txBody>
      </p:sp>
      <p:sp>
        <p:nvSpPr>
          <p:cNvPr id="9" name="Freeform 8"/>
          <p:cNvSpPr/>
          <p:nvPr/>
        </p:nvSpPr>
        <p:spPr>
          <a:xfrm>
            <a:off x="4411579" y="4170947"/>
            <a:ext cx="994610" cy="80211"/>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901707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295650"/>
                <a:ext cx="11063514" cy="3562350"/>
              </a:xfrm>
            </p:spPr>
            <p:txBody>
              <a:bodyPr>
                <a:normAutofit fontScale="77500" lnSpcReduction="20000"/>
              </a:bodyPr>
              <a:lstStyle/>
              <a:p>
                <a:r>
                  <a:rPr lang="pt-BR" b="1" i="1" dirty="0" smtClean="0"/>
                  <a:t>Verdadeiro Positivo </a:t>
                </a:r>
                <a:r>
                  <a:rPr lang="pt-BR" dirty="0" smtClean="0"/>
                  <a:t>(</a:t>
                </a:r>
                <a:r>
                  <a:rPr lang="pt-BR" dirty="0"/>
                  <a:t>TP): número de exemplos da classe </a:t>
                </a:r>
                <a:r>
                  <a:rPr lang="pt-BR" dirty="0" smtClean="0"/>
                  <a:t>positiva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classificados </a:t>
                </a:r>
                <a:r>
                  <a:rPr lang="pt-BR" dirty="0"/>
                  <a:t>corretamente. </a:t>
                </a:r>
                <a:endParaRPr lang="pt-BR" dirty="0" smtClean="0"/>
              </a:p>
              <a:p>
                <a:r>
                  <a:rPr lang="pt-BR" b="1" i="1" dirty="0" smtClean="0"/>
                  <a:t>Verdadeiro Negativo</a:t>
                </a:r>
                <a:r>
                  <a:rPr lang="pt-BR" dirty="0" smtClean="0"/>
                  <a:t> (TN</a:t>
                </a:r>
                <a:r>
                  <a:rPr lang="pt-BR" dirty="0"/>
                  <a:t>): número de exemplos da classe </a:t>
                </a:r>
                <a:r>
                  <a:rPr lang="pt-BR" dirty="0" smtClean="0"/>
                  <a:t>negativa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classificados corretamente.</a:t>
                </a:r>
              </a:p>
              <a:p>
                <a:r>
                  <a:rPr lang="pt-BR" b="1" i="1" dirty="0" smtClean="0"/>
                  <a:t>Falso Positivo </a:t>
                </a:r>
                <a:r>
                  <a:rPr lang="pt-BR" dirty="0" smtClean="0"/>
                  <a:t>(FP): número de </a:t>
                </a:r>
                <a:r>
                  <a:rPr lang="pt-BR" dirty="0"/>
                  <a:t>exemplos classificados como positivos (+), mas </a:t>
                </a:r>
                <a:r>
                  <a:rPr lang="pt-BR" dirty="0" smtClean="0"/>
                  <a:t>que, </a:t>
                </a:r>
                <a:r>
                  <a:rPr lang="pt-BR" dirty="0"/>
                  <a:t>na </a:t>
                </a:r>
                <a:r>
                  <a:rPr lang="pt-BR" dirty="0" smtClean="0"/>
                  <a:t>verdade, pertencem </a:t>
                </a:r>
                <a:r>
                  <a:rPr lang="pt-BR" dirty="0"/>
                  <a:t>à classe negativa (−</a:t>
                </a:r>
                <a:r>
                  <a:rPr lang="pt-BR" dirty="0" smtClean="0"/>
                  <a:t>).</a:t>
                </a:r>
              </a:p>
              <a:p>
                <a:r>
                  <a:rPr lang="pt-BR" b="1" i="1" dirty="0" smtClean="0"/>
                  <a:t>Falso Negativo</a:t>
                </a:r>
                <a:r>
                  <a:rPr lang="pt-BR" dirty="0" smtClean="0"/>
                  <a:t> (FN</a:t>
                </a:r>
                <a:r>
                  <a:rPr lang="pt-BR" dirty="0"/>
                  <a:t>): </a:t>
                </a:r>
                <a:r>
                  <a:rPr lang="pt-BR" dirty="0" smtClean="0"/>
                  <a:t>número de exemplos </a:t>
                </a:r>
                <a:r>
                  <a:rPr lang="pt-BR" dirty="0"/>
                  <a:t>atribuídos à classe negativa (−), mas que, na verdade, pertencem à classe positiva </a:t>
                </a:r>
                <a:r>
                  <a:rPr lang="pt-BR" dirty="0" smtClean="0"/>
                  <a:t>(+).</a:t>
                </a:r>
              </a:p>
              <a:p>
                <a:pPr>
                  <a:buFont typeface="Wingdings" panose="05000000000000000000" pitchFamily="2" charset="2"/>
                  <a:buChar char="Ø"/>
                </a:pPr>
                <a:r>
                  <a:rPr lang="pt-BR" dirty="0" smtClean="0"/>
                  <a:t> Algumas definições que vamos precisar a seguir: </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a:t>
                </a:r>
                <a:r>
                  <a:rPr lang="pt-BR" dirty="0" smtClean="0"/>
                  <a:t>exemplos pertencentes </a:t>
                </a:r>
                <a:r>
                  <a:rPr lang="pt-BR" dirty="0"/>
                  <a:t>à classe </a:t>
                </a:r>
                <a:r>
                  <a:rPr lang="pt-BR" dirty="0" smtClean="0"/>
                  <a:t>positiva = TP + FN (coluna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exemplos pertencentes à classe negativa </a:t>
                </a:r>
                <a:r>
                  <a:rPr lang="pt-BR" dirty="0" smtClean="0"/>
                  <a:t>= FP + TN </a:t>
                </a:r>
                <a:r>
                  <a:rPr lang="pt-BR" dirty="0"/>
                  <a:t>(coluna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r>
                  <a:rPr lang="pt-BR" dirty="0" smtClean="0"/>
                  <a:t>.</a:t>
                </a:r>
              </a:p>
              <a:p>
                <a:pPr lvl="1"/>
                <a14:m>
                  <m:oMath xmlns:m="http://schemas.openxmlformats.org/officeDocument/2006/math">
                    <m:r>
                      <a:rPr lang="pt-BR" b="0" i="1" smtClean="0">
                        <a:latin typeface="Cambria Math" panose="02040503050406030204" pitchFamily="18" charset="0"/>
                      </a:rPr>
                      <m:t>𝑁</m:t>
                    </m:r>
                  </m:oMath>
                </a14:m>
                <a:r>
                  <a:rPr lang="pt-BR" dirty="0" smtClean="0"/>
                  <a:t> define o número </a:t>
                </a:r>
                <a:r>
                  <a:rPr lang="pt-BR" dirty="0"/>
                  <a:t>total de exemplos = </a:t>
                </a:r>
                <a:r>
                  <a:rPr lang="pt-BR" dirty="0" smtClean="0"/>
                  <a:t>TP + FN + FP + TN.</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295650"/>
                <a:ext cx="11063514" cy="3562350"/>
              </a:xfrm>
              <a:blipFill rotWithShape="0">
                <a:blip r:embed="rId2"/>
                <a:stretch>
                  <a:fillRect l="-662" t="-3596" b="-20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344693732"/>
                  </p:ext>
                </p:extLst>
              </p:nvPr>
            </p:nvGraphicFramePr>
            <p:xfrm>
              <a:off x="4700587" y="1141188"/>
              <a:ext cx="4391025" cy="2072640"/>
            </p:xfrm>
            <a:graphic>
              <a:graphicData uri="http://schemas.openxmlformats.org/drawingml/2006/table">
                <a:tbl>
                  <a:tblPr/>
                  <a:tblGrid>
                    <a:gridCol w="1017825"/>
                    <a:gridCol w="344250"/>
                    <a:gridCol w="1514475"/>
                    <a:gridCol w="1514475"/>
                  </a:tblGrid>
                  <a:tr h="399416">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vMerge="1">
                      <a:txBody>
                        <a:bodyPr/>
                        <a:lstStyle/>
                        <a:p>
                          <a:endParaRPr lang="pt-BR"/>
                        </a:p>
                      </a:txBody>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00025">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344693732"/>
                  </p:ext>
                </p:extLst>
              </p:nvPr>
            </p:nvGraphicFramePr>
            <p:xfrm>
              <a:off x="4700587" y="1141188"/>
              <a:ext cx="4391025" cy="2072640"/>
            </p:xfrm>
            <a:graphic>
              <a:graphicData uri="http://schemas.openxmlformats.org/drawingml/2006/table">
                <a:tbl>
                  <a:tblPr/>
                  <a:tblGrid>
                    <a:gridCol w="1017825"/>
                    <a:gridCol w="344250"/>
                    <a:gridCol w="1514475"/>
                    <a:gridCol w="1514475"/>
                  </a:tblGrid>
                  <a:tr h="586740">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0309" r="-875439" b="-272165"/>
                          </a:stretch>
                        </a:blipFill>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11458" r="-875439" b="-175000"/>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90726" t="-209278" r="-101210" b="-7319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189960" t="-209278" r="-803" b="-73196"/>
                          </a:stretch>
                        </a:blipFill>
                      </a:tcPr>
                    </a:tc>
                  </a:tr>
                  <a:tr h="312420">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Fallback>
      </mc:AlternateContent>
      <p:sp>
        <p:nvSpPr>
          <p:cNvPr id="5" name="Rectangle 4"/>
          <p:cNvSpPr/>
          <p:nvPr/>
        </p:nvSpPr>
        <p:spPr>
          <a:xfrm>
            <a:off x="838199" y="1182172"/>
            <a:ext cx="3087255" cy="523220"/>
          </a:xfrm>
          <a:prstGeom prst="rect">
            <a:avLst/>
          </a:prstGeom>
        </p:spPr>
        <p:txBody>
          <a:bodyPr wrap="none">
            <a:spAutoFit/>
          </a:bodyPr>
          <a:lstStyle/>
          <a:p>
            <a:r>
              <a:rPr lang="pt-BR" sz="2800" b="1" dirty="0" smtClean="0"/>
              <a:t>Matriz </a:t>
            </a:r>
            <a:r>
              <a:rPr lang="pt-BR" sz="2800" b="1" dirty="0"/>
              <a:t>de Confusão</a:t>
            </a:r>
            <a:endParaRPr lang="pt-BR" sz="2800" dirty="0"/>
          </a:p>
        </p:txBody>
      </p:sp>
      <mc:AlternateContent xmlns:mc="http://schemas.openxmlformats.org/markup-compatibility/2006" xmlns:a14="http://schemas.microsoft.com/office/drawing/2010/main">
        <mc:Choice Requires="a14">
          <p:sp>
            <p:nvSpPr>
              <p:cNvPr id="6" name="TextBox 5"/>
              <p:cNvSpPr txBox="1"/>
              <p:nvPr/>
            </p:nvSpPr>
            <p:spPr>
              <a:xfrm>
                <a:off x="838199" y="1872343"/>
                <a:ext cx="3109697" cy="369332"/>
              </a:xfrm>
              <a:prstGeom prst="rect">
                <a:avLst/>
              </a:prstGeom>
              <a:noFill/>
            </p:spPr>
            <p:txBody>
              <a:bodyPr wrap="square" rtlCol="0">
                <a:spAutoFit/>
              </a:bodyPr>
              <a:lstStyle/>
              <a:p>
                <a:r>
                  <a:rPr lang="pt-BR" dirty="0" smtClean="0"/>
                  <a:t>Exemplo para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a:t>
                </a:r>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838199" y="1872343"/>
                <a:ext cx="3109697" cy="369332"/>
              </a:xfrm>
              <a:prstGeom prst="rect">
                <a:avLst/>
              </a:prstGeom>
              <a:blipFill rotWithShape="0">
                <a:blip r:embed="rId4"/>
                <a:stretch>
                  <a:fillRect l="-1566" t="-8197" b="-24590"/>
                </a:stretch>
              </a:blipFill>
            </p:spPr>
            <p:txBody>
              <a:bodyPr/>
              <a:lstStyle/>
              <a:p>
                <a:r>
                  <a:rPr lang="pt-BR">
                    <a:noFill/>
                  </a:rPr>
                  <a:t> </a:t>
                </a:r>
              </a:p>
            </p:txBody>
          </p:sp>
        </mc:Fallback>
      </mc:AlternateContent>
    </p:spTree>
    <p:extLst>
      <p:ext uri="{BB962C8B-B14F-4D97-AF65-F5344CB8AC3E}">
        <p14:creationId xmlns:p14="http://schemas.microsoft.com/office/powerpoint/2010/main" val="11828605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64"/>
            <a:ext cx="10515600" cy="966370"/>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0268"/>
                <a:ext cx="11182350" cy="5167312"/>
              </a:xfrm>
            </p:spPr>
            <p:txBody>
              <a:bodyPr>
                <a:normAutofit fontScale="85000" lnSpcReduction="20000"/>
              </a:bodyPr>
              <a:lstStyle/>
              <a:p>
                <a:pPr marL="0" indent="0">
                  <a:buNone/>
                </a:pPr>
                <a:r>
                  <a:rPr lang="pt-BR" sz="3100" b="1" dirty="0" smtClean="0"/>
                  <a:t>Matriz </a:t>
                </a:r>
                <a:r>
                  <a:rPr lang="pt-BR" sz="3100" b="1" dirty="0"/>
                  <a:t>de </a:t>
                </a:r>
                <a:r>
                  <a:rPr lang="pt-BR" sz="3100" b="1" dirty="0" smtClean="0"/>
                  <a:t>Confusão</a:t>
                </a:r>
                <a:endParaRPr lang="pt-BR" sz="3100" dirty="0" smtClean="0"/>
              </a:p>
              <a:p>
                <a:pPr marL="0" indent="0">
                  <a:buNone/>
                </a:pPr>
                <a:r>
                  <a:rPr lang="pt-BR" dirty="0" smtClean="0"/>
                  <a:t>Nós </a:t>
                </a:r>
                <a:r>
                  <a:rPr lang="pt-BR" dirty="0"/>
                  <a:t>podemos </a:t>
                </a:r>
                <a:r>
                  <a:rPr lang="pt-BR" dirty="0" smtClean="0"/>
                  <a:t>calcular diversas </a:t>
                </a:r>
                <a:r>
                  <a:rPr lang="pt-BR" dirty="0"/>
                  <a:t>métricas de </a:t>
                </a:r>
                <a:r>
                  <a:rPr lang="pt-BR" dirty="0" smtClean="0"/>
                  <a:t>desempenho </a:t>
                </a:r>
                <a:r>
                  <a:rPr lang="pt-BR" dirty="0"/>
                  <a:t>a</a:t>
                </a:r>
                <a:r>
                  <a:rPr lang="pt-BR" dirty="0" smtClean="0"/>
                  <a:t> </a:t>
                </a:r>
                <a:r>
                  <a:rPr lang="pt-BR" dirty="0"/>
                  <a:t>partir das informações contidas </a:t>
                </a:r>
                <a:r>
                  <a:rPr lang="pt-BR" dirty="0" smtClean="0"/>
                  <a:t>na </a:t>
                </a:r>
                <a:r>
                  <a:rPr lang="pt-BR" b="1" i="1" dirty="0"/>
                  <a:t>matriz de </a:t>
                </a:r>
                <a:r>
                  <a:rPr lang="pt-BR" b="1" i="1" dirty="0" smtClean="0"/>
                  <a:t>confusão</a:t>
                </a:r>
                <a:endParaRPr lang="pt-BR" dirty="0" smtClean="0"/>
              </a:p>
              <a:p>
                <a:r>
                  <a:rPr lang="pt-BR" b="1" i="1" dirty="0"/>
                  <a:t>Taxa de falso negativo</a:t>
                </a:r>
                <a:r>
                  <a:rPr lang="pt-BR" dirty="0"/>
                  <a:t>: </a:t>
                </a:r>
                <a:r>
                  <a:rPr lang="pt-BR" dirty="0" smtClean="0"/>
                  <a:t>é a proporção </a:t>
                </a:r>
                <a:r>
                  <a:rPr lang="pt-BR" dirty="0"/>
                  <a:t>de exemplos da classe positiva </a:t>
                </a:r>
                <a:r>
                  <a:rPr lang="pt-BR" dirty="0" smtClean="0"/>
                  <a:t>(+) </a:t>
                </a:r>
                <a:r>
                  <a:rPr lang="pt-BR" dirty="0"/>
                  <a:t>classificados incorretamente</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Taxa</m:t>
                    </m:r>
                    <m:r>
                      <a:rPr lang="pt-BR" b="0" i="0" smtClean="0">
                        <a:latin typeface="Cambria Math" panose="02040503050406030204" pitchFamily="18" charset="0"/>
                      </a:rPr>
                      <m:t> </m:t>
                    </m:r>
                    <m:r>
                      <m:rPr>
                        <m:sty m:val="p"/>
                      </m:rPr>
                      <a:rPr lang="pt-BR" b="0" i="0" smtClean="0">
                        <a:latin typeface="Cambria Math" panose="02040503050406030204" pitchFamily="18" charset="0"/>
                      </a:rPr>
                      <m:t>de</m:t>
                    </m:r>
                    <m:r>
                      <a:rPr lang="pt-BR" b="0" i="0" smtClean="0">
                        <a:latin typeface="Cambria Math" panose="02040503050406030204" pitchFamily="18" charset="0"/>
                      </a:rPr>
                      <m:t> </m:t>
                    </m:r>
                    <m:r>
                      <m:rPr>
                        <m:sty m:val="p"/>
                      </m:rPr>
                      <a:rPr lang="pt-BR" b="0" i="0" smtClean="0">
                        <a:latin typeface="Cambria Math" panose="02040503050406030204" pitchFamily="18" charset="0"/>
                      </a:rPr>
                      <m:t>falso</m:t>
                    </m:r>
                    <m:r>
                      <a:rPr lang="pt-BR" b="0" i="0" smtClean="0">
                        <a:latin typeface="Cambria Math" panose="02040503050406030204" pitchFamily="18" charset="0"/>
                      </a:rPr>
                      <m:t> </m:t>
                    </m:r>
                    <m:r>
                      <m:rPr>
                        <m:sty m:val="p"/>
                      </m:rPr>
                      <a:rPr lang="pt-BR" b="0" i="0" smtClean="0">
                        <a:latin typeface="Cambria Math" panose="02040503050406030204" pitchFamily="18" charset="0"/>
                      </a:rPr>
                      <m:t>negativo</m:t>
                    </m:r>
                    <m:r>
                      <a:rPr lang="pt-BR" b="0" i="1" smtClean="0">
                        <a:latin typeface="Cambria Math" panose="02040503050406030204" pitchFamily="18" charset="0"/>
                      </a:rPr>
                      <m:t>= </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𝑝</m:t>
                        </m:r>
                      </m:e>
                      <m:sub>
                        <m:r>
                          <a:rPr lang="pt-BR" b="0" i="1" smtClean="0">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FN</m:t>
                        </m:r>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i="0">
                                <a:latin typeface="Cambria Math" panose="02040503050406030204" pitchFamily="18" charset="0"/>
                              </a:rPr>
                              <m:t>+</m:t>
                            </m:r>
                          </m:sub>
                        </m:sSub>
                      </m:den>
                    </m:f>
                  </m:oMath>
                </a14:m>
                <a:r>
                  <a:rPr lang="pt-BR" dirty="0" smtClean="0"/>
                  <a:t>.</a:t>
                </a:r>
              </a:p>
              <a:p>
                <a:r>
                  <a:rPr lang="pt-BR" b="1" i="1" dirty="0"/>
                  <a:t>Taxa de falso positivo</a:t>
                </a:r>
                <a:r>
                  <a:rPr lang="pt-BR" dirty="0"/>
                  <a:t>: </a:t>
                </a:r>
                <a:r>
                  <a:rPr lang="pt-BR" dirty="0" smtClean="0"/>
                  <a:t>é a proporção </a:t>
                </a:r>
                <a:r>
                  <a:rPr lang="pt-BR" dirty="0"/>
                  <a:t>de exemplos da classe negativa </a:t>
                </a:r>
                <a:r>
                  <a:rPr lang="pt-BR" dirty="0" smtClean="0"/>
                  <a:t>(-) </a:t>
                </a:r>
                <a:r>
                  <a:rPr lang="pt-BR" dirty="0"/>
                  <a:t>classificados incorretamente</a:t>
                </a:r>
                <a:r>
                  <a:rPr lang="pt-BR" dirty="0" smtClean="0"/>
                  <a:t>.</a:t>
                </a:r>
              </a:p>
              <a:p>
                <a:pPr marL="0" indent="0" algn="ctr">
                  <a:buNone/>
                </a:pPr>
                <a14:m>
                  <m:oMath xmlns:m="http://schemas.openxmlformats.org/officeDocument/2006/math">
                    <m:r>
                      <m:rPr>
                        <m:sty m:val="p"/>
                      </m:rPr>
                      <a:rPr lang="pt-BR">
                        <a:latin typeface="Cambria Math" panose="02040503050406030204" pitchFamily="18" charset="0"/>
                      </a:rPr>
                      <m:t>Taxa</m:t>
                    </m:r>
                    <m:r>
                      <a:rPr lang="pt-BR">
                        <a:latin typeface="Cambria Math" panose="02040503050406030204" pitchFamily="18" charset="0"/>
                      </a:rPr>
                      <m:t> </m:t>
                    </m:r>
                    <m:r>
                      <m:rPr>
                        <m:sty m:val="p"/>
                      </m:rPr>
                      <a:rPr lang="pt-BR">
                        <a:latin typeface="Cambria Math" panose="02040503050406030204" pitchFamily="18" charset="0"/>
                      </a:rPr>
                      <m:t>de</m:t>
                    </m:r>
                    <m:r>
                      <a:rPr lang="pt-BR">
                        <a:latin typeface="Cambria Math" panose="02040503050406030204" pitchFamily="18" charset="0"/>
                      </a:rPr>
                      <m:t> </m:t>
                    </m:r>
                    <m:r>
                      <m:rPr>
                        <m:sty m:val="p"/>
                      </m:rPr>
                      <a:rPr lang="pt-BR">
                        <a:latin typeface="Cambria Math" panose="02040503050406030204" pitchFamily="18" charset="0"/>
                      </a:rPr>
                      <m:t>falso</m:t>
                    </m:r>
                    <m:r>
                      <a:rPr lang="pt-BR">
                        <a:latin typeface="Cambria Math" panose="02040503050406030204" pitchFamily="18" charset="0"/>
                      </a:rPr>
                      <m:t> </m:t>
                    </m:r>
                    <m:r>
                      <m:rPr>
                        <m:sty m:val="p"/>
                      </m:rPr>
                      <a:rPr lang="pt-BR" b="0" i="0" smtClean="0">
                        <a:latin typeface="Cambria Math" panose="02040503050406030204" pitchFamily="18" charset="0"/>
                      </a:rPr>
                      <m:t>positivo</m:t>
                    </m:r>
                    <m:r>
                      <a:rPr lang="pt-BR" i="1">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F</m:t>
                        </m:r>
                        <m:r>
                          <a:rPr lang="pt-BR" i="0">
                            <a:latin typeface="Cambria Math" panose="02040503050406030204" pitchFamily="18" charset="0"/>
                          </a:rPr>
                          <m:t>+</m:t>
                        </m:r>
                        <m:r>
                          <m:rPr>
                            <m:sty m:val="p"/>
                          </m:rPr>
                          <a:rPr lang="pt-BR" i="0">
                            <a:latin typeface="Cambria Math" panose="02040503050406030204" pitchFamily="18" charset="0"/>
                          </a:rPr>
                          <m:t>FP</m:t>
                        </m:r>
                      </m:den>
                    </m:f>
                    <m:r>
                      <a:rPr lang="pt-BR" i="0">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b="0" i="0" smtClean="0">
                                <a:latin typeface="Cambria Math" panose="02040503050406030204" pitchFamily="18" charset="0"/>
                              </a:rPr>
                              <m:t>−</m:t>
                            </m:r>
                          </m:sub>
                        </m:sSub>
                      </m:den>
                    </m:f>
                  </m:oMath>
                </a14:m>
                <a:r>
                  <a:rPr lang="pt-BR" dirty="0" smtClean="0"/>
                  <a:t>.</a:t>
                </a:r>
              </a:p>
              <a:p>
                <a:r>
                  <a:rPr lang="pt-BR" b="1" i="1" dirty="0" smtClean="0"/>
                  <a:t>Taxa de erro</a:t>
                </a:r>
                <a:r>
                  <a:rPr lang="pt-BR" dirty="0" smtClean="0"/>
                  <a:t>:</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FP</m:t>
                        </m:r>
                        <m:r>
                          <a:rPr lang="pt-BR" b="0" i="0" smtClean="0">
                            <a:latin typeface="Cambria Math" panose="02040503050406030204" pitchFamily="18" charset="0"/>
                          </a:rPr>
                          <m:t>+</m:t>
                        </m:r>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N</m:t>
                        </m:r>
                      </m:den>
                    </m:f>
                  </m:oMath>
                </a14:m>
                <a:r>
                  <a:rPr lang="pt-BR" dirty="0" smtClean="0"/>
                  <a:t>.</a:t>
                </a:r>
              </a:p>
              <a:p>
                <a:r>
                  <a:rPr lang="pt-BR" b="1" i="1" dirty="0" smtClean="0"/>
                  <a:t>Acurácia</a:t>
                </a:r>
                <a:r>
                  <a:rPr lang="pt-BR" dirty="0" smtClean="0"/>
                  <a:t>: </a:t>
                </a:r>
              </a:p>
              <a:p>
                <a:pPr marL="0" indent="0" algn="ctr">
                  <a:buNone/>
                </a:pP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TN</m:t>
                        </m:r>
                      </m:num>
                      <m:den>
                        <m:r>
                          <m:rPr>
                            <m:sty m:val="p"/>
                          </m:rPr>
                          <a:rPr lang="pt-BR">
                            <a:latin typeface="Cambria Math" panose="02040503050406030204" pitchFamily="18" charset="0"/>
                          </a:rPr>
                          <m:t>N</m:t>
                        </m:r>
                      </m:den>
                    </m:f>
                  </m:oMath>
                </a14:m>
                <a:r>
                  <a:rPr lang="pt-BR" dirty="0" smtClean="0"/>
                  <a: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0268"/>
                <a:ext cx="11182350" cy="5167312"/>
              </a:xfrm>
              <a:blipFill rotWithShape="0">
                <a:blip r:embed="rId2"/>
                <a:stretch>
                  <a:fillRect l="-981" t="-2948" b="-590"/>
                </a:stretch>
              </a:blipFill>
            </p:spPr>
            <p:txBody>
              <a:bodyPr/>
              <a:lstStyle/>
              <a:p>
                <a:r>
                  <a:rPr lang="pt-BR">
                    <a:noFill/>
                  </a:rPr>
                  <a:t> </a:t>
                </a:r>
              </a:p>
            </p:txBody>
          </p:sp>
        </mc:Fallback>
      </mc:AlternateContent>
    </p:spTree>
    <p:extLst>
      <p:ext uri="{BB962C8B-B14F-4D97-AF65-F5344CB8AC3E}">
        <p14:creationId xmlns:p14="http://schemas.microsoft.com/office/powerpoint/2010/main" val="2555128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2"/>
            <a:ext cx="10515600" cy="982412"/>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4436"/>
                <a:ext cx="11193379" cy="5167312"/>
              </a:xfrm>
            </p:spPr>
            <p:txBody>
              <a:bodyPr>
                <a:normAutofit fontScale="92500" lnSpcReduction="20000"/>
              </a:bodyPr>
              <a:lstStyle/>
              <a:p>
                <a:pPr marL="0" indent="0">
                  <a:buNone/>
                </a:pPr>
                <a:r>
                  <a:rPr lang="pt-BR" b="1" dirty="0" smtClean="0"/>
                  <a:t>Precisão</a:t>
                </a:r>
                <a:endParaRPr lang="pt-BR" dirty="0" smtClean="0"/>
              </a:p>
              <a:p>
                <a:r>
                  <a:rPr lang="pt-BR" dirty="0"/>
                  <a:t>Corresponde à proporção de </a:t>
                </a:r>
                <a:r>
                  <a:rPr lang="pt-BR" dirty="0" smtClean="0"/>
                  <a:t>exemplos da </a:t>
                </a:r>
                <a:r>
                  <a:rPr lang="pt-BR" dirty="0"/>
                  <a:t>classe </a:t>
                </a:r>
                <a:r>
                  <a:rPr lang="pt-BR" dirty="0" smtClean="0"/>
                  <a:t>positiva (+) </a:t>
                </a:r>
                <a:r>
                  <a:rPr lang="pt-BR" dirty="0"/>
                  <a:t>corretamente classificados em relação a todos os exemplos atribuídos à classe positiva </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precis</m:t>
                    </m:r>
                    <m:r>
                      <a:rPr lang="pt-BR" b="0" i="0" smtClean="0">
                        <a:latin typeface="Cambria Math" panose="02040503050406030204" pitchFamily="18" charset="0"/>
                      </a:rPr>
                      <m:t>ã</m:t>
                    </m:r>
                    <m:r>
                      <m:rPr>
                        <m:sty m:val="p"/>
                      </m:rPr>
                      <a:rPr lang="pt-BR" b="0" i="0" smtClean="0">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b="0" i="0" smtClean="0">
                            <a:latin typeface="Cambria Math" panose="02040503050406030204" pitchFamily="18" charset="0"/>
                          </a:rPr>
                          <m:t>FP</m:t>
                        </m:r>
                      </m:den>
                    </m:f>
                  </m:oMath>
                </a14:m>
                <a:r>
                  <a:rPr lang="pt-BR" dirty="0" smtClean="0"/>
                  <a:t>.</a:t>
                </a:r>
              </a:p>
              <a:p>
                <a:pPr marL="0" indent="0">
                  <a:buNone/>
                </a:pPr>
                <a:r>
                  <a:rPr lang="pt-BR" b="1" dirty="0"/>
                  <a:t>Sensibilidade </a:t>
                </a:r>
                <a:r>
                  <a:rPr lang="pt-BR" b="1" dirty="0" smtClean="0"/>
                  <a:t>(ou recall</a:t>
                </a:r>
                <a:r>
                  <a:rPr lang="pt-BR" b="1" dirty="0"/>
                  <a:t>) </a:t>
                </a:r>
                <a:endParaRPr lang="pt-BR" b="1" dirty="0" smtClean="0"/>
              </a:p>
              <a:p>
                <a:r>
                  <a:rPr lang="pt-BR" dirty="0" smtClean="0"/>
                  <a:t>Também </a:t>
                </a:r>
                <a:r>
                  <a:rPr lang="pt-BR" dirty="0"/>
                  <a:t>conhecida como </a:t>
                </a:r>
                <a:r>
                  <a:rPr lang="pt-BR" b="1" i="1" dirty="0"/>
                  <a:t>taxa de </a:t>
                </a:r>
                <a:r>
                  <a:rPr lang="pt-BR" b="1" i="1" dirty="0" smtClean="0"/>
                  <a:t>verdadeiros positivos</a:t>
                </a:r>
                <a:r>
                  <a:rPr lang="pt-BR" dirty="0" smtClean="0"/>
                  <a:t>. Corresponde </a:t>
                </a:r>
                <a:r>
                  <a:rPr lang="pt-BR" dirty="0"/>
                  <a:t>à proporção de </a:t>
                </a:r>
                <a:r>
                  <a:rPr lang="pt-BR" dirty="0" smtClean="0"/>
                  <a:t>exemplos da </a:t>
                </a:r>
                <a:r>
                  <a:rPr lang="pt-BR" dirty="0"/>
                  <a:t>classe positiva (+) 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smtClean="0"/>
                  <a:t>.</a:t>
                </a:r>
              </a:p>
              <a:p>
                <a:pPr marL="0" indent="0">
                  <a:buNone/>
                </a:pPr>
                <a:r>
                  <a:rPr lang="pt-BR" b="1" dirty="0"/>
                  <a:t>Especificidade </a:t>
                </a:r>
                <a:endParaRPr lang="pt-BR" b="1" dirty="0" smtClean="0"/>
              </a:p>
              <a:p>
                <a:r>
                  <a:rPr lang="pt-BR" dirty="0" smtClean="0"/>
                  <a:t>Também </a:t>
                </a:r>
                <a:r>
                  <a:rPr lang="pt-BR" dirty="0"/>
                  <a:t>conhecida como </a:t>
                </a:r>
                <a:r>
                  <a:rPr lang="pt-BR" b="1" i="1" dirty="0"/>
                  <a:t>taxa de verdadeiros </a:t>
                </a:r>
                <a:r>
                  <a:rPr lang="pt-BR" b="1" i="1" dirty="0" smtClean="0"/>
                  <a:t>negativos</a:t>
                </a:r>
                <a:r>
                  <a:rPr lang="pt-BR" dirty="0" smtClean="0"/>
                  <a:t>. Corresponde à proporção </a:t>
                </a:r>
                <a:r>
                  <a:rPr lang="pt-BR" dirty="0"/>
                  <a:t>de </a:t>
                </a:r>
                <a:r>
                  <a:rPr lang="pt-BR" dirty="0" smtClean="0"/>
                  <a:t>exemplos da </a:t>
                </a:r>
                <a:r>
                  <a:rPr lang="pt-BR" dirty="0"/>
                  <a:t>classe negativa </a:t>
                </a:r>
                <a:r>
                  <a:rPr lang="pt-BR" dirty="0" smtClean="0"/>
                  <a:t>(-) </a:t>
                </a:r>
                <a:r>
                  <a:rPr lang="pt-BR" dirty="0"/>
                  <a:t>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especificidade</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r>
                          <a:rPr lang="pt-BR" i="0">
                            <a:latin typeface="Cambria Math" panose="02040503050406030204" pitchFamily="18" charset="0"/>
                          </a:rPr>
                          <m:t>+</m:t>
                        </m:r>
                        <m:r>
                          <m:rPr>
                            <m:sty m:val="p"/>
                          </m:rPr>
                          <a:rPr lang="pt-BR" i="0">
                            <a:latin typeface="Cambria Math" panose="02040503050406030204" pitchFamily="18" charset="0"/>
                          </a:rPr>
                          <m:t>FP</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a:t>.</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4436"/>
                <a:ext cx="11193379" cy="5167312"/>
              </a:xfrm>
              <a:blipFill rotWithShape="0">
                <a:blip r:embed="rId2"/>
                <a:stretch>
                  <a:fillRect l="-925" t="-3070"/>
                </a:stretch>
              </a:blipFill>
            </p:spPr>
            <p:txBody>
              <a:bodyPr/>
              <a:lstStyle/>
              <a:p>
                <a:r>
                  <a:rPr lang="pt-BR">
                    <a:noFill/>
                  </a:rPr>
                  <a:t> </a:t>
                </a:r>
              </a:p>
            </p:txBody>
          </p:sp>
        </mc:Fallback>
      </mc:AlternateContent>
    </p:spTree>
    <p:extLst>
      <p:ext uri="{BB962C8B-B14F-4D97-AF65-F5344CB8AC3E}">
        <p14:creationId xmlns:p14="http://schemas.microsoft.com/office/powerpoint/2010/main" val="10251842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201400" cy="2760654"/>
              </a:xfrm>
            </p:spPr>
            <p:txBody>
              <a:bodyPr>
                <a:normAutofit fontScale="92500" lnSpcReduction="10000"/>
              </a:bodyPr>
              <a:lstStyle/>
              <a:p>
                <a:pPr marL="0" indent="0">
                  <a:buNone/>
                </a:pPr>
                <a:r>
                  <a:rPr lang="pt-BR" b="1" dirty="0" smtClean="0"/>
                  <a:t>Observações importantes quanto a </a:t>
                </a:r>
                <a:r>
                  <a:rPr lang="pt-BR" b="1" dirty="0"/>
                  <a:t>matriz de confusão </a:t>
                </a:r>
                <a:endParaRPr lang="pt-BR" b="1" dirty="0" smtClean="0"/>
              </a:p>
              <a:p>
                <a:r>
                  <a:rPr lang="pt-BR" dirty="0"/>
                  <a:t>É possível estender </a:t>
                </a:r>
                <a:r>
                  <a:rPr lang="pt-BR" dirty="0" smtClean="0"/>
                  <a:t>as métricas obtidas com a </a:t>
                </a:r>
                <a:r>
                  <a:rPr lang="pt-BR" b="1" i="1" dirty="0" smtClean="0"/>
                  <a:t>matriz de confusão </a:t>
                </a:r>
                <a:r>
                  <a:rPr lang="pt-BR" dirty="0"/>
                  <a:t>para o cenário </a:t>
                </a:r>
                <a:r>
                  <a:rPr lang="pt-BR" dirty="0" smtClean="0"/>
                  <a:t>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smtClean="0"/>
                  <a:t>): </a:t>
                </a:r>
              </a:p>
              <a:p>
                <a:pPr lvl="1">
                  <a:buFont typeface="Wingdings" panose="05000000000000000000" pitchFamily="2" charset="2"/>
                  <a:buChar char="§"/>
                </a:pPr>
                <a:r>
                  <a:rPr lang="pt-BR" dirty="0" smtClean="0"/>
                  <a:t>basta selecionar, </a:t>
                </a:r>
                <a:r>
                  <a:rPr lang="pt-BR" dirty="0"/>
                  <a:t>uma vez, cada </a:t>
                </a:r>
                <a:r>
                  <a:rPr lang="pt-BR" dirty="0" smtClean="0"/>
                  <a:t>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como </a:t>
                </a:r>
                <a:r>
                  <a:rPr lang="pt-BR" dirty="0"/>
                  <a:t>sendo a classe positiva, enquanto todas as demais classes formam a classe </a:t>
                </a:r>
                <a:r>
                  <a:rPr lang="pt-BR" dirty="0" smtClean="0"/>
                  <a:t>negativa. Assim</a:t>
                </a:r>
                <a:r>
                  <a:rPr lang="pt-BR" dirty="0"/>
                  <a:t>, </a:t>
                </a:r>
                <a:r>
                  <a:rPr lang="pt-BR" dirty="0" smtClean="0"/>
                  <a:t>obtem-se </a:t>
                </a:r>
                <a:r>
                  <a:rPr lang="pt-BR" dirty="0"/>
                  <a:t>os valores das métricas para cada classe</a:t>
                </a:r>
                <a:r>
                  <a:rPr lang="pt-BR" dirty="0" smtClean="0"/>
                  <a:t>.</a:t>
                </a:r>
              </a:p>
              <a:p>
                <a:r>
                  <a:rPr lang="pt-BR" dirty="0" smtClean="0"/>
                  <a:t>Veja o exemplo abaixo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201400" cy="2760654"/>
              </a:xfrm>
              <a:blipFill rotWithShape="0">
                <a:blip r:embed="rId2"/>
                <a:stretch>
                  <a:fillRect l="-980" t="-4415" r="-1633"/>
                </a:stretch>
              </a:blipFill>
            </p:spPr>
            <p:txBody>
              <a:bodyPr/>
              <a:lstStyle/>
              <a:p>
                <a:r>
                  <a:rPr lang="pt-BR">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319329180"/>
              </p:ext>
            </p:extLst>
          </p:nvPr>
        </p:nvGraphicFramePr>
        <p:xfrm>
          <a:off x="341068" y="4586278"/>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FF00"/>
                          </a:solidFill>
                          <a:effectLst/>
                          <a:latin typeface="Calibri" panose="020F0502020204030204" pitchFamily="34" charset="0"/>
                        </a:rPr>
                        <a:t>Verdadeiro </a:t>
                      </a:r>
                      <a:br>
                        <a:rPr lang="pt-BR" sz="1000" b="1" dirty="0">
                          <a:solidFill>
                            <a:srgbClr val="00FF00"/>
                          </a:solidFill>
                          <a:effectLst/>
                          <a:latin typeface="Calibri" panose="020F0502020204030204" pitchFamily="34" charset="0"/>
                        </a:rPr>
                      </a:br>
                      <a:r>
                        <a:rPr lang="pt-BR" sz="10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65592127"/>
              </p:ext>
            </p:extLst>
          </p:nvPr>
        </p:nvGraphicFramePr>
        <p:xfrm>
          <a:off x="4242656"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endParaRPr lang="pt-BR" sz="1000" b="1" dirty="0">
                        <a:solidFill>
                          <a:srgbClr val="0000FF"/>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endParaRPr lang="pt-BR" sz="1000" b="1" dirty="0">
                        <a:solidFill>
                          <a:srgbClr val="00FF00"/>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58614267"/>
              </p:ext>
            </p:extLst>
          </p:nvPr>
        </p:nvGraphicFramePr>
        <p:xfrm>
          <a:off x="8144244"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spTree>
    <p:extLst>
      <p:ext uri="{BB962C8B-B14F-4D97-AF65-F5344CB8AC3E}">
        <p14:creationId xmlns:p14="http://schemas.microsoft.com/office/powerpoint/2010/main" val="36287748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997"/>
            <a:ext cx="10515600" cy="1095185"/>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0182"/>
                <a:ext cx="11129211" cy="5547818"/>
              </a:xfrm>
            </p:spPr>
            <p:txBody>
              <a:bodyPr>
                <a:normAutofit lnSpcReduction="10000"/>
              </a:bodyPr>
              <a:lstStyle/>
              <a:p>
                <a:pPr marL="0" indent="0">
                  <a:buNone/>
                </a:pPr>
                <a:r>
                  <a:rPr lang="pt-BR" b="1" dirty="0" smtClean="0"/>
                  <a:t>Observações importantes </a:t>
                </a:r>
                <a:r>
                  <a:rPr lang="pt-BR" b="1" dirty="0"/>
                  <a:t>quanto a matriz de </a:t>
                </a:r>
                <a:r>
                  <a:rPr lang="pt-BR" b="1" dirty="0" smtClean="0"/>
                  <a:t>confusão (continuação)</a:t>
                </a:r>
                <a:endParaRPr lang="pt-BR" dirty="0" smtClean="0"/>
              </a:p>
              <a:p>
                <a:r>
                  <a:rPr lang="pt-BR" dirty="0" smtClean="0"/>
                  <a:t>A </a:t>
                </a:r>
                <a:r>
                  <a:rPr lang="pt-BR" b="1" i="1" dirty="0"/>
                  <a:t>precisão</a:t>
                </a:r>
                <a:r>
                  <a:rPr lang="pt-BR" dirty="0"/>
                  <a:t> pode ser </a:t>
                </a:r>
                <a:r>
                  <a:rPr lang="pt-BR" dirty="0" smtClean="0"/>
                  <a:t>entendida como </a:t>
                </a:r>
                <a:r>
                  <a:rPr lang="pt-BR" dirty="0"/>
                  <a:t>uma medida da qualidade de um </a:t>
                </a:r>
                <a:r>
                  <a:rPr lang="pt-BR" b="1" i="1" dirty="0" smtClean="0"/>
                  <a:t>classificador</a:t>
                </a:r>
                <a:r>
                  <a:rPr lang="pt-BR" dirty="0" smtClean="0"/>
                  <a:t>, </a:t>
                </a:r>
                <a:r>
                  <a:rPr lang="pt-BR" dirty="0"/>
                  <a:t>enquanto a </a:t>
                </a:r>
                <a:r>
                  <a:rPr lang="pt-BR" b="1" i="1" dirty="0"/>
                  <a:t>sensibilidade</a:t>
                </a:r>
                <a:r>
                  <a:rPr lang="pt-BR" dirty="0"/>
                  <a:t> </a:t>
                </a:r>
                <a:r>
                  <a:rPr lang="pt-BR" dirty="0" smtClean="0"/>
                  <a:t>(ou </a:t>
                </a:r>
                <a:r>
                  <a:rPr lang="pt-BR" b="1" i="1" dirty="0" smtClean="0"/>
                  <a:t>recall</a:t>
                </a:r>
                <a:r>
                  <a:rPr lang="pt-BR" dirty="0"/>
                  <a:t>) dá uma noção de sua </a:t>
                </a:r>
                <a:r>
                  <a:rPr lang="pt-BR" dirty="0" smtClean="0"/>
                  <a:t>completude (perfeição).</a:t>
                </a:r>
              </a:p>
              <a:p>
                <a:pPr lvl="1">
                  <a:buFont typeface="Wingdings" panose="05000000000000000000" pitchFamily="2" charset="2"/>
                  <a:buChar char="§"/>
                </a:pPr>
                <a:r>
                  <a:rPr lang="pt-BR" dirty="0" smtClean="0"/>
                  <a:t>Um </a:t>
                </a:r>
                <a:r>
                  <a:rPr lang="pt-BR" dirty="0"/>
                  <a:t>valor de </a:t>
                </a:r>
                <a:r>
                  <a:rPr lang="pt-BR" b="1" i="1" dirty="0"/>
                  <a:t>precisão</a:t>
                </a:r>
                <a:r>
                  <a:rPr lang="pt-BR" dirty="0"/>
                  <a:t> </a:t>
                </a:r>
                <a:r>
                  <a:rPr lang="pt-BR" dirty="0" smtClean="0"/>
                  <a:t>= 1 significa </a:t>
                </a:r>
                <a:r>
                  <a:rPr lang="pt-BR" dirty="0"/>
                  <a:t>que, para uma determinada classe, cada </a:t>
                </a:r>
                <a:r>
                  <a:rPr lang="pt-BR" dirty="0" smtClean="0"/>
                  <a:t>exemplo classificado </a:t>
                </a:r>
                <a:r>
                  <a:rPr lang="pt-BR" dirty="0"/>
                  <a:t>como sendo pertencente a esta classe realmente pertence </a:t>
                </a:r>
                <a:r>
                  <a:rPr lang="pt-BR" dirty="0" smtClean="0"/>
                  <a:t>a ela, ou seja, o número de </a:t>
                </a:r>
                <a:r>
                  <a:rPr lang="pt-BR" b="1" i="1" dirty="0" smtClean="0"/>
                  <a:t>falsos positivos </a:t>
                </a:r>
                <a:r>
                  <a:rPr lang="pt-BR" dirty="0" smtClean="0"/>
                  <a:t>é igual a 0. </a:t>
                </a:r>
                <a:r>
                  <a:rPr lang="pt-BR" dirty="0"/>
                  <a:t>Entretanto, </a:t>
                </a:r>
                <a:r>
                  <a:rPr lang="pt-BR" dirty="0" smtClean="0"/>
                  <a:t>essa métrica não </a:t>
                </a:r>
                <a:r>
                  <a:rPr lang="pt-BR" dirty="0"/>
                  <a:t>dá informações a respeito de </a:t>
                </a:r>
                <a:r>
                  <a:rPr lang="pt-BR" dirty="0" smtClean="0"/>
                  <a:t>quantos exemplos desta </a:t>
                </a:r>
                <a:r>
                  <a:rPr lang="pt-BR" dirty="0"/>
                  <a:t>classe foram </a:t>
                </a:r>
                <a:r>
                  <a:rPr lang="pt-BR" dirty="0" smtClean="0"/>
                  <a:t>classificados </a:t>
                </a:r>
                <a:r>
                  <a:rPr lang="pt-BR" dirty="0"/>
                  <a:t>de forma incorreta </a:t>
                </a:r>
                <a:r>
                  <a:rPr lang="pt-BR" dirty="0" smtClean="0"/>
                  <a:t>(ou seja</a:t>
                </a:r>
                <a:r>
                  <a:rPr lang="pt-BR" dirty="0"/>
                  <a:t>, quantidade de </a:t>
                </a:r>
                <a:r>
                  <a:rPr lang="pt-BR" b="1" i="1" dirty="0" smtClean="0"/>
                  <a:t>falsos negativos</a:t>
                </a:r>
                <a:r>
                  <a:rPr lang="pt-BR" dirty="0" smtClean="0"/>
                  <a:t>). </a:t>
                </a:r>
              </a:p>
              <a:p>
                <a:pPr lvl="1">
                  <a:buFont typeface="Wingdings" panose="05000000000000000000" pitchFamily="2" charset="2"/>
                  <a:buChar char="§"/>
                </a:pPr>
                <a:r>
                  <a:rPr lang="pt-BR" dirty="0"/>
                  <a:t>Por outro lado, um valor </a:t>
                </a:r>
                <a:r>
                  <a:rPr lang="pt-BR" dirty="0" smtClean="0"/>
                  <a:t>de </a:t>
                </a:r>
                <a:r>
                  <a:rPr lang="pt-BR" b="1" i="1" dirty="0" smtClean="0"/>
                  <a:t>recall </a:t>
                </a:r>
                <a:r>
                  <a:rPr lang="pt-BR" dirty="0" smtClean="0"/>
                  <a:t>= 1 </a:t>
                </a:r>
                <a:r>
                  <a:rPr lang="pt-BR" dirty="0"/>
                  <a:t>indica que todos os exemplos da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ou seja, o número de </a:t>
                </a:r>
                <a:r>
                  <a:rPr lang="pt-BR" b="1" i="1" dirty="0"/>
                  <a:t>falsos </a:t>
                </a:r>
                <a:r>
                  <a:rPr lang="pt-BR" b="1" i="1" dirty="0" smtClean="0"/>
                  <a:t>negativos </a:t>
                </a:r>
                <a:r>
                  <a:rPr lang="pt-BR" dirty="0" smtClean="0"/>
                  <a:t>é </a:t>
                </a:r>
                <a:r>
                  <a:rPr lang="pt-BR" dirty="0"/>
                  <a:t>igual a 0. Porém, </a:t>
                </a:r>
                <a:r>
                  <a:rPr lang="pt-BR" dirty="0" smtClean="0"/>
                  <a:t>essa métrica não </a:t>
                </a:r>
                <a:r>
                  <a:rPr lang="pt-BR" dirty="0"/>
                  <a:t>traz informações a respeito de quantos </a:t>
                </a:r>
                <a:r>
                  <a:rPr lang="pt-BR" dirty="0" smtClean="0"/>
                  <a:t>exemplos associados </a:t>
                </a:r>
                <a:r>
                  <a:rPr lang="pt-BR" dirty="0"/>
                  <a:t>a outras classes 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(ou seja, </a:t>
                </a:r>
                <a:r>
                  <a:rPr lang="pt-BR" dirty="0" smtClean="0"/>
                  <a:t>quantidade de </a:t>
                </a:r>
                <a:r>
                  <a:rPr lang="pt-BR" b="1" i="1" dirty="0" smtClean="0"/>
                  <a:t>falsos positivos</a:t>
                </a:r>
                <a:r>
                  <a:rPr lang="pt-BR" dirty="0" smtClean="0"/>
                  <a:t>).</a:t>
                </a:r>
              </a:p>
              <a:p>
                <a:pPr lvl="1">
                  <a:buFont typeface="Wingdings" panose="05000000000000000000" pitchFamily="2" charset="2"/>
                  <a:buChar char="§"/>
                </a:pPr>
                <a:r>
                  <a:rPr lang="pt-BR" dirty="0" smtClean="0"/>
                  <a:t>Portanto, elas precisam ser analisadas em conjunto como veremos a seguir.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0182"/>
                <a:ext cx="11129211" cy="5547818"/>
              </a:xfrm>
              <a:blipFill rotWithShape="0">
                <a:blip r:embed="rId3"/>
                <a:stretch>
                  <a:fillRect l="-1151" t="-2527" r="-1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37894" y="3526631"/>
                <a:ext cx="942694" cy="557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pt-BR" sz="1600" i="1">
                              <a:latin typeface="Cambria Math" panose="02040503050406030204" pitchFamily="18" charset="0"/>
                            </a:rPr>
                          </m:ctrlPr>
                        </m:fPr>
                        <m:num>
                          <m:r>
                            <m:rPr>
                              <m:sty m:val="p"/>
                            </m:rPr>
                            <a:rPr lang="pt-BR" sz="1600">
                              <a:latin typeface="Cambria Math" panose="02040503050406030204" pitchFamily="18" charset="0"/>
                            </a:rPr>
                            <m:t>TP</m:t>
                          </m:r>
                        </m:num>
                        <m:den>
                          <m:r>
                            <m:rPr>
                              <m:sty m:val="p"/>
                            </m:rPr>
                            <a:rPr lang="pt-BR" sz="1600">
                              <a:latin typeface="Cambria Math" panose="02040503050406030204" pitchFamily="18" charset="0"/>
                            </a:rPr>
                            <m:t>TP</m:t>
                          </m:r>
                          <m:r>
                            <a:rPr lang="pt-BR" sz="1600">
                              <a:latin typeface="Cambria Math" panose="02040503050406030204" pitchFamily="18" charset="0"/>
                            </a:rPr>
                            <m:t>+</m:t>
                          </m:r>
                          <m:r>
                            <m:rPr>
                              <m:sty m:val="p"/>
                            </m:rPr>
                            <a:rPr lang="pt-BR" sz="1600">
                              <a:latin typeface="Cambria Math" panose="02040503050406030204" pitchFamily="18" charset="0"/>
                            </a:rPr>
                            <m:t>FP</m:t>
                          </m:r>
                        </m:den>
                      </m:f>
                    </m:oMath>
                  </m:oMathPara>
                </a14:m>
                <a:endParaRPr lang="pt-BR" sz="1600" dirty="0"/>
              </a:p>
            </p:txBody>
          </p:sp>
        </mc:Choice>
        <mc:Fallback xmlns="">
          <p:sp>
            <p:nvSpPr>
              <p:cNvPr id="4" name="Rectangle 3"/>
              <p:cNvSpPr>
                <a:spLocks noRot="1" noChangeAspect="1" noMove="1" noResize="1" noEditPoints="1" noAdjustHandles="1" noChangeArrowheads="1" noChangeShapeType="1" noTextEdit="1"/>
              </p:cNvSpPr>
              <p:nvPr/>
            </p:nvSpPr>
            <p:spPr>
              <a:xfrm>
                <a:off x="237894" y="3526631"/>
                <a:ext cx="942694" cy="557460"/>
              </a:xfrm>
              <a:prstGeom prst="rect">
                <a:avLst/>
              </a:prstGeom>
              <a:blipFill rotWithShape="0">
                <a:blip r:embed="rId4"/>
                <a:stretch>
                  <a:fillRect/>
                </a:stretch>
              </a:blipFill>
            </p:spPr>
            <p:txBody>
              <a:bodyPr/>
              <a:lstStyle/>
              <a:p>
                <a:r>
                  <a:rPr lang="pt-BR">
                    <a:noFill/>
                  </a:rPr>
                  <a:t> </a:t>
                </a:r>
              </a:p>
            </p:txBody>
          </p:sp>
        </mc:Fallback>
      </mc:AlternateContent>
      <p:cxnSp>
        <p:nvCxnSpPr>
          <p:cNvPr id="6" name="Straight Arrow Connector 5"/>
          <p:cNvCxnSpPr/>
          <p:nvPr/>
        </p:nvCxnSpPr>
        <p:spPr>
          <a:xfrm flipH="1">
            <a:off x="1299411" y="3080084"/>
            <a:ext cx="1925052" cy="7252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215452" y="5051005"/>
                <a:ext cx="965136" cy="557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pt-BR" sz="1600" i="1">
                              <a:latin typeface="Cambria Math" panose="02040503050406030204" pitchFamily="18" charset="0"/>
                            </a:rPr>
                          </m:ctrlPr>
                        </m:fPr>
                        <m:num>
                          <m:r>
                            <m:rPr>
                              <m:sty m:val="p"/>
                            </m:rPr>
                            <a:rPr lang="pt-BR" sz="1600">
                              <a:latin typeface="Cambria Math" panose="02040503050406030204" pitchFamily="18" charset="0"/>
                            </a:rPr>
                            <m:t>TP</m:t>
                          </m:r>
                        </m:num>
                        <m:den>
                          <m:r>
                            <m:rPr>
                              <m:sty m:val="p"/>
                            </m:rPr>
                            <a:rPr lang="pt-BR" sz="1600">
                              <a:latin typeface="Cambria Math" panose="02040503050406030204" pitchFamily="18" charset="0"/>
                            </a:rPr>
                            <m:t>TP</m:t>
                          </m:r>
                          <m:r>
                            <a:rPr lang="pt-BR" sz="1600">
                              <a:latin typeface="Cambria Math" panose="02040503050406030204" pitchFamily="18" charset="0"/>
                            </a:rPr>
                            <m:t>+</m:t>
                          </m:r>
                          <m:r>
                            <m:rPr>
                              <m:sty m:val="p"/>
                            </m:rPr>
                            <a:rPr lang="pt-BR" sz="1600">
                              <a:latin typeface="Cambria Math" panose="02040503050406030204" pitchFamily="18" charset="0"/>
                            </a:rPr>
                            <m:t>FN</m:t>
                          </m:r>
                        </m:den>
                      </m:f>
                    </m:oMath>
                  </m:oMathPara>
                </a14:m>
                <a:endParaRPr lang="pt-BR" sz="1600" dirty="0"/>
              </a:p>
            </p:txBody>
          </p:sp>
        </mc:Choice>
        <mc:Fallback xmlns="">
          <p:sp>
            <p:nvSpPr>
              <p:cNvPr id="7" name="Rectangle 6"/>
              <p:cNvSpPr>
                <a:spLocks noRot="1" noChangeAspect="1" noMove="1" noResize="1" noEditPoints="1" noAdjustHandles="1" noChangeArrowheads="1" noChangeShapeType="1" noTextEdit="1"/>
              </p:cNvSpPr>
              <p:nvPr/>
            </p:nvSpPr>
            <p:spPr>
              <a:xfrm>
                <a:off x="215452" y="5051005"/>
                <a:ext cx="965136" cy="557460"/>
              </a:xfrm>
              <a:prstGeom prst="rect">
                <a:avLst/>
              </a:prstGeom>
              <a:blipFill rotWithShape="0">
                <a:blip r:embed="rId5"/>
                <a:stretch>
                  <a:fillRect/>
                </a:stretch>
              </a:blipFill>
            </p:spPr>
            <p:txBody>
              <a:bodyPr/>
              <a:lstStyle/>
              <a:p>
                <a:r>
                  <a:rPr lang="pt-BR">
                    <a:noFill/>
                  </a:rPr>
                  <a:t> </a:t>
                </a:r>
              </a:p>
            </p:txBody>
          </p:sp>
        </mc:Fallback>
      </mc:AlternateContent>
      <p:cxnSp>
        <p:nvCxnSpPr>
          <p:cNvPr id="8" name="Straight Arrow Connector 7"/>
          <p:cNvCxnSpPr/>
          <p:nvPr/>
        </p:nvCxnSpPr>
        <p:spPr>
          <a:xfrm flipH="1">
            <a:off x="1180588" y="4588043"/>
            <a:ext cx="3872675" cy="7416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381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85576" cy="4651375"/>
              </a:xfrm>
            </p:spPr>
            <p:txBody>
              <a:bodyPr>
                <a:normAutofit/>
              </a:bodyPr>
              <a:lstStyle/>
              <a:p>
                <a:r>
                  <a:rPr lang="pt-BR" b="1" dirty="0" smtClean="0"/>
                  <a:t>Classificação binária</a:t>
                </a:r>
                <a:r>
                  <a:rPr lang="pt-BR" dirty="0" smtClean="0"/>
                  <a:t>: existem apenas duas </a:t>
                </a:r>
                <a:r>
                  <a:rPr lang="pt-BR" dirty="0"/>
                  <a:t>classes possíveis</a:t>
                </a:r>
                <a:r>
                  <a:rPr lang="pt-BR" dirty="0" smtClean="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Portanto, neste caso, podemos utilizar </a:t>
                </a:r>
                <a:r>
                  <a:rPr lang="pt-BR" b="1" i="1" dirty="0"/>
                  <a:t>uma única </a:t>
                </a:r>
                <a:r>
                  <a:rPr lang="pt-BR" b="1" i="1" dirty="0" smtClean="0"/>
                  <a:t>saída escalar binária </a:t>
                </a:r>
                <a:r>
                  <a:rPr lang="pt-BR" dirty="0" smtClean="0"/>
                  <a:t>para </a:t>
                </a:r>
                <a:r>
                  <a:rPr lang="pt-BR" dirty="0"/>
                  <a:t>indicar a classe correspondente ao </a:t>
                </a:r>
                <a:r>
                  <a:rPr lang="pt-BR" dirty="0" smtClean="0"/>
                  <a:t>exemplo de entrada: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eqArr>
                            <m:eqArrPr>
                              <m:ctrlPr>
                                <a:rPr lang="pt-BR" b="1" i="1" smtClean="0">
                                  <a:latin typeface="Cambria Math" panose="02040503050406030204" pitchFamily="18" charset="0"/>
                                </a:rPr>
                              </m:ctrlPr>
                            </m:eqArrPr>
                            <m:e>
                              <m:r>
                                <a:rPr lang="pt-BR" b="0" i="1" smtClean="0">
                                  <a:latin typeface="Cambria Math" panose="02040503050406030204" pitchFamily="18" charset="0"/>
                                </a:rPr>
                                <m:t>0</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smtClean="0">
                                  <a:latin typeface="Cambria Math" panose="02040503050406030204" pitchFamily="18" charset="0"/>
                                </a:rPr>
                                <m:t>&amp;</m:t>
                              </m:r>
                              <m:r>
                                <a:rPr lang="pt-BR" b="0" i="1" smtClean="0">
                                  <a:latin typeface="Cambria Math" panose="02040503050406030204" pitchFamily="18" charset="0"/>
                                </a:rPr>
                                <m:t>1</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2</m:t>
                                  </m:r>
                                </m:sub>
                              </m:sSub>
                            </m:e>
                          </m:eqArr>
                        </m:e>
                      </m:d>
                    </m:oMath>
                  </m:oMathPara>
                </a14:m>
                <a:endParaRPr lang="pt-BR" b="1" dirty="0" smtClean="0"/>
              </a:p>
              <a:p>
                <a:r>
                  <a:rPr lang="pt-BR" dirty="0" smtClean="0"/>
                  <a:t>Assim, </a:t>
                </a:r>
                <a14:m>
                  <m:oMath xmlns:m="http://schemas.openxmlformats.org/officeDocument/2006/math">
                    <m:r>
                      <a:rPr lang="pt-BR" b="0"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1</m:t>
                        </m:r>
                      </m:sup>
                    </m:sSup>
                  </m:oMath>
                </a14:m>
                <a:r>
                  <a:rPr lang="pt-BR" dirty="0"/>
                  <a:t>, de maneira que o classificador realiza um mapeamento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1</m:t>
                        </m:r>
                      </m:sup>
                    </m:sSup>
                  </m:oMath>
                </a14:m>
                <a:endParaRPr lang="pt-BR" dirty="0" smtClean="0"/>
              </a:p>
              <a:p>
                <a:r>
                  <a:rPr lang="pt-BR" dirty="0" smtClean="0"/>
                  <a:t>Também </a:t>
                </a:r>
                <a:r>
                  <a:rPr lang="pt-BR" dirty="0"/>
                  <a:t>é possível </a:t>
                </a:r>
                <a:r>
                  <a:rPr lang="pt-BR" dirty="0" smtClean="0"/>
                  <a:t>utilizar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m:t>
                    </m:r>
                  </m:oMath>
                </a14:m>
                <a:r>
                  <a:rPr lang="pt-BR" dirty="0" smtClean="0"/>
                  <a:t> para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b="1" i="1">
                                  <a:latin typeface="Cambria Math" panose="02040503050406030204" pitchFamily="18" charset="0"/>
                                </a:rPr>
                              </m:ctrlPr>
                            </m:eqArrPr>
                            <m:e>
                              <m:r>
                                <a:rPr lang="pt-BR" b="0" i="1" smtClean="0">
                                  <a:latin typeface="Cambria Math" panose="02040503050406030204" pitchFamily="18" charset="0"/>
                                </a:rPr>
                                <m:t>−1</m:t>
                              </m:r>
                              <m:r>
                                <a:rPr lang="pt-BR" b="1" i="1">
                                  <a:latin typeface="Cambria Math" panose="02040503050406030204" pitchFamily="18" charset="0"/>
                                </a:rPr>
                                <m:t>, </m:t>
                              </m:r>
                              <m:r>
                                <a:rPr lang="pt-BR" b="1" i="1" smtClean="0">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a:latin typeface="Cambria Math" panose="02040503050406030204" pitchFamily="18" charset="0"/>
                                </a:rPr>
                                <m:t>&amp;</m:t>
                              </m:r>
                              <m:r>
                                <a:rPr lang="pt-BR" i="1">
                                  <a:latin typeface="Cambria Math" panose="02040503050406030204" pitchFamily="18" charset="0"/>
                                </a:rPr>
                                <m:t>1</m:t>
                              </m:r>
                              <m:r>
                                <a:rPr lang="pt-BR" b="1" i="1">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e>
                          </m:eqArr>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85576" cy="4651375"/>
              </a:xfrm>
              <a:blipFill rotWithShape="0">
                <a:blip r:embed="rId2"/>
                <a:stretch>
                  <a:fillRect l="-990" t="-2097" r="-1375"/>
                </a:stretch>
              </a:blipFill>
            </p:spPr>
            <p:txBody>
              <a:bodyPr/>
              <a:lstStyle/>
              <a:p>
                <a:r>
                  <a:rPr lang="pt-BR">
                    <a:noFill/>
                  </a:rPr>
                  <a:t> </a:t>
                </a:r>
              </a:p>
            </p:txBody>
          </p:sp>
        </mc:Fallback>
      </mc:AlternateContent>
    </p:spTree>
    <p:extLst>
      <p:ext uri="{BB962C8B-B14F-4D97-AF65-F5344CB8AC3E}">
        <p14:creationId xmlns:p14="http://schemas.microsoft.com/office/powerpoint/2010/main" val="27855283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747"/>
            <a:ext cx="10515600" cy="91824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98184"/>
                <a:ext cx="10990943" cy="5167312"/>
              </a:xfrm>
            </p:spPr>
            <p:txBody>
              <a:bodyPr>
                <a:normAutofit fontScale="92500" lnSpcReduction="10000"/>
              </a:bodyPr>
              <a:lstStyle/>
              <a:p>
                <a:pPr marL="0" indent="0">
                  <a:buNone/>
                </a:pPr>
                <a:r>
                  <a:rPr lang="pt-BR" b="1" dirty="0" smtClean="0"/>
                  <a:t>Pontuação-F</a:t>
                </a:r>
                <a:endParaRPr lang="pt-BR" dirty="0" smtClean="0"/>
              </a:p>
              <a:p>
                <a:r>
                  <a:rPr lang="pt-BR" dirty="0"/>
                  <a:t>As </a:t>
                </a:r>
                <a:r>
                  <a:rPr lang="pt-BR" dirty="0" smtClean="0"/>
                  <a:t>medidas de </a:t>
                </a:r>
                <a:r>
                  <a:rPr lang="pt-BR" b="1" i="1" dirty="0" smtClean="0"/>
                  <a:t>precisão</a:t>
                </a:r>
                <a:r>
                  <a:rPr lang="pt-BR" dirty="0" smtClean="0"/>
                  <a:t> </a:t>
                </a:r>
                <a:r>
                  <a:rPr lang="pt-BR" dirty="0"/>
                  <a:t>e </a:t>
                </a:r>
                <a:r>
                  <a:rPr lang="pt-BR" b="1" i="1" dirty="0"/>
                  <a:t>recall</a:t>
                </a:r>
                <a:r>
                  <a:rPr lang="pt-BR" dirty="0"/>
                  <a:t> costumam ser </a:t>
                </a:r>
                <a:r>
                  <a:rPr lang="pt-BR" dirty="0" smtClean="0"/>
                  <a:t>analisadas conjuntamente através de uma métrica que combina ambas medidas, chamada </a:t>
                </a:r>
                <a:r>
                  <a:rPr lang="pt-BR" dirty="0"/>
                  <a:t>de </a:t>
                </a:r>
                <a:r>
                  <a:rPr lang="pt-BR" b="1" i="1" dirty="0" smtClean="0"/>
                  <a:t>pontuação-F</a:t>
                </a:r>
                <a:r>
                  <a:rPr lang="pt-BR" dirty="0" smtClean="0"/>
                  <a:t> </a:t>
                </a:r>
                <a:r>
                  <a:rPr lang="pt-BR" dirty="0"/>
                  <a:t>(ou </a:t>
                </a:r>
                <a:r>
                  <a:rPr lang="pt-BR" b="1" i="1" dirty="0"/>
                  <a:t>F-score</a:t>
                </a:r>
                <a:r>
                  <a:rPr lang="pt-BR" dirty="0"/>
                  <a:t>), </a:t>
                </a:r>
                <a:r>
                  <a:rPr lang="pt-BR" dirty="0" smtClean="0"/>
                  <a:t>denotada </a:t>
                </a:r>
                <a:r>
                  <a:rPr lang="pt-BR" dirty="0"/>
                  <a:t>por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oMath>
                </a14:m>
                <a:r>
                  <a:rPr lang="pt-BR" dirty="0" smtClean="0"/>
                  <a:t>, </a:t>
                </a:r>
                <a:r>
                  <a:rPr lang="pt-BR" dirty="0"/>
                  <a:t>que combina as duas </a:t>
                </a:r>
                <a:r>
                  <a:rPr lang="pt-BR" dirty="0" smtClean="0"/>
                  <a:t>medidas através </a:t>
                </a:r>
                <a:r>
                  <a:rPr lang="pt-BR" dirty="0"/>
                  <a:t>de uma </a:t>
                </a:r>
                <a:r>
                  <a:rPr lang="pt-BR" b="1" i="1" dirty="0"/>
                  <a:t>média harmônica </a:t>
                </a:r>
                <a:r>
                  <a:rPr lang="pt-BR" b="1" i="1" dirty="0" smtClean="0"/>
                  <a:t>ponderada</a:t>
                </a:r>
                <a:r>
                  <a:rPr lang="pt-BR" dirty="0" smtClean="0"/>
                  <a:t> dada pela equaçao abaixo: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r>
                              <a:rPr lang="pt-BR" b="0" i="1" smtClean="0">
                                <a:latin typeface="Cambria Math" panose="02040503050406030204" pitchFamily="18" charset="0"/>
                              </a:rPr>
                              <m:t>𝑚</m:t>
                            </m:r>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rPr>
                          <m:t>recall</m:t>
                        </m:r>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 </m:t>
                    </m:r>
                  </m:oMath>
                </a14:m>
                <a:r>
                  <a:rPr lang="pt-BR" dirty="0" smtClean="0"/>
                  <a:t>é </a:t>
                </a:r>
                <a:r>
                  <a:rPr lang="pt-BR" dirty="0"/>
                  <a:t>o </a:t>
                </a:r>
                <a:r>
                  <a:rPr lang="pt-BR" b="1" i="1" dirty="0"/>
                  <a:t>fator de ponderação</a:t>
                </a:r>
                <a:r>
                  <a:rPr lang="pt-BR" dirty="0"/>
                  <a:t>. </a:t>
                </a:r>
                <a:endParaRPr lang="pt-BR" dirty="0" smtClean="0"/>
              </a:p>
              <a:p>
                <a:r>
                  <a:rPr lang="pt-BR" dirty="0"/>
                  <a:t>Quando </a:t>
                </a:r>
                <a14:m>
                  <m:oMath xmlns:m="http://schemas.openxmlformats.org/officeDocument/2006/math">
                    <m:r>
                      <a:rPr lang="pt-BR" i="1">
                        <a:latin typeface="Cambria Math" panose="02040503050406030204" pitchFamily="18" charset="0"/>
                      </a:rPr>
                      <m:t>𝑚</m:t>
                    </m:r>
                  </m:oMath>
                </a14:m>
                <a:r>
                  <a:rPr lang="pt-BR" dirty="0" smtClean="0"/>
                  <a:t> = 1, </a:t>
                </a:r>
                <a:r>
                  <a:rPr lang="pt-BR" dirty="0"/>
                  <a:t>a mesma importância é dada para a </a:t>
                </a:r>
                <a:r>
                  <a:rPr lang="pt-BR" b="1" i="1" dirty="0"/>
                  <a:t>precisão</a:t>
                </a:r>
                <a:r>
                  <a:rPr lang="pt-BR" dirty="0"/>
                  <a:t> e para o </a:t>
                </a:r>
                <a:r>
                  <a:rPr lang="pt-BR" b="1" i="1" dirty="0"/>
                  <a:t>recall</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f>
                        <m:fPr>
                          <m:ctrlPr>
                            <a:rPr lang="pt-BR" i="1">
                              <a:latin typeface="Cambria Math" panose="02040503050406030204" pitchFamily="18" charset="0"/>
                            </a:rPr>
                          </m:ctrlPr>
                        </m:fPr>
                        <m:num>
                          <m:r>
                            <m:rPr>
                              <m:sty m:val="p"/>
                            </m:rPr>
                            <a:rPr lang="pt-BR">
                              <a:latin typeface="Cambria Math" panose="02040503050406030204" pitchFamily="18" charset="0"/>
                            </a:rPr>
                            <m:t>recall</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r>
                                <a:rPr lang="pt-BR" b="0" i="0" smtClean="0">
                                  <a:latin typeface="Cambria Math" panose="02040503050406030204" pitchFamily="18" charset="0"/>
                                </a:rPr>
                                <m:t>+</m:t>
                              </m:r>
                              <m:r>
                                <m:rPr>
                                  <m:sty m:val="p"/>
                                </m:rPr>
                                <a:rPr lang="pt-BR" b="0" i="0" smtClean="0">
                                  <a:latin typeface="Cambria Math" panose="02040503050406030204" pitchFamily="18" charset="0"/>
                                </a:rPr>
                                <m:t>FP</m:t>
                              </m:r>
                            </m:num>
                            <m:den>
                              <m:r>
                                <a:rPr lang="pt-BR" b="0" i="0" smtClean="0">
                                  <a:latin typeface="Cambria Math" panose="02040503050406030204" pitchFamily="18" charset="0"/>
                                </a:rPr>
                                <m:t>2</m:t>
                              </m:r>
                            </m:den>
                          </m:f>
                        </m:den>
                      </m:f>
                      <m:r>
                        <a:rPr lang="pt-BR" b="0" i="0" smtClean="0">
                          <a:latin typeface="Cambria Math" panose="02040503050406030204" pitchFamily="18" charset="0"/>
                        </a:rPr>
                        <m:t>.</m:t>
                      </m:r>
                    </m:oMath>
                  </m:oMathPara>
                </a14:m>
                <a:endParaRPr lang="pt-BR" dirty="0" smtClean="0"/>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smtClean="0"/>
                  <a:t> </a:t>
                </a:r>
                <a:r>
                  <a:rPr lang="pt-BR" dirty="0"/>
                  <a:t>próximos de 1 indicam que o </a:t>
                </a:r>
                <a:r>
                  <a:rPr lang="pt-BR" b="1" i="1" dirty="0"/>
                  <a:t>classificador</a:t>
                </a:r>
                <a:r>
                  <a:rPr lang="pt-BR" dirty="0"/>
                  <a:t> obteve bons resultados tanto </a:t>
                </a:r>
                <a:r>
                  <a:rPr lang="pt-BR" dirty="0" smtClean="0"/>
                  <a:t>de </a:t>
                </a:r>
                <a:r>
                  <a:rPr lang="pt-BR" b="1" i="1" dirty="0"/>
                  <a:t>precisão</a:t>
                </a:r>
                <a:r>
                  <a:rPr lang="pt-BR" dirty="0"/>
                  <a:t> quanto </a:t>
                </a:r>
                <a:r>
                  <a:rPr lang="pt-BR" dirty="0" smtClean="0"/>
                  <a:t>de </a:t>
                </a:r>
                <a:r>
                  <a:rPr lang="pt-BR" b="1" i="1" dirty="0"/>
                  <a:t>recall</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98184"/>
                <a:ext cx="10990943" cy="5167312"/>
              </a:xfrm>
              <a:blipFill rotWithShape="0">
                <a:blip r:embed="rId3"/>
                <a:stretch>
                  <a:fillRect l="-943" t="-2361" r="-1442" b="-3188"/>
                </a:stretch>
              </a:blipFill>
            </p:spPr>
            <p:txBody>
              <a:bodyPr/>
              <a:lstStyle/>
              <a:p>
                <a:r>
                  <a:rPr lang="pt-BR">
                    <a:noFill/>
                  </a:rPr>
                  <a:t> </a:t>
                </a:r>
              </a:p>
            </p:txBody>
          </p:sp>
        </mc:Fallback>
      </mc:AlternateContent>
    </p:spTree>
    <p:extLst>
      <p:ext uri="{BB962C8B-B14F-4D97-AF65-F5344CB8AC3E}">
        <p14:creationId xmlns:p14="http://schemas.microsoft.com/office/powerpoint/2010/main" val="1881909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01"/>
            <a:ext cx="10515600" cy="836885"/>
          </a:xfrm>
        </p:spPr>
        <p:txBody>
          <a:bodyPr/>
          <a:lstStyle/>
          <a:p>
            <a:r>
              <a:rPr lang="pt-BR" dirty="0"/>
              <a:t>Métricas de avaliação da classificação</a:t>
            </a:r>
          </a:p>
        </p:txBody>
      </p:sp>
      <p:sp>
        <p:nvSpPr>
          <p:cNvPr id="3" name="Content Placeholder 2"/>
          <p:cNvSpPr>
            <a:spLocks noGrp="1"/>
          </p:cNvSpPr>
          <p:nvPr>
            <p:ph idx="1"/>
          </p:nvPr>
        </p:nvSpPr>
        <p:spPr>
          <a:xfrm>
            <a:off x="838199" y="1289965"/>
            <a:ext cx="6653463" cy="5453743"/>
          </a:xfrm>
        </p:spPr>
        <p:txBody>
          <a:bodyPr>
            <a:normAutofit fontScale="77500" lnSpcReduction="20000"/>
          </a:bodyPr>
          <a:lstStyle/>
          <a:p>
            <a:pPr marL="0" indent="0">
              <a:buNone/>
            </a:pPr>
            <a:r>
              <a:rPr lang="pt-BR" b="1" dirty="0" smtClean="0"/>
              <a:t>Curva Característica Operacional do Receptor (ROC)</a:t>
            </a:r>
          </a:p>
          <a:p>
            <a:r>
              <a:rPr lang="pt-BR" dirty="0" smtClean="0"/>
              <a:t>É um gráfico, conforme </a:t>
            </a:r>
            <a:r>
              <a:rPr lang="pt-BR" dirty="0"/>
              <a:t>mostrado na figura ao lado, </a:t>
            </a:r>
            <a:r>
              <a:rPr lang="pt-BR" dirty="0" smtClean="0"/>
              <a:t>que ilustra a performance de um </a:t>
            </a:r>
            <a:r>
              <a:rPr lang="pt-BR" dirty="0"/>
              <a:t>classificador binário conforme </a:t>
            </a:r>
            <a:r>
              <a:rPr lang="pt-BR" dirty="0" smtClean="0"/>
              <a:t>seu limiar de </a:t>
            </a:r>
            <a:r>
              <a:rPr lang="pt-BR" dirty="0"/>
              <a:t>discriminação é </a:t>
            </a:r>
            <a:r>
              <a:rPr lang="pt-BR" dirty="0" smtClean="0"/>
              <a:t>variado.</a:t>
            </a:r>
            <a:endParaRPr lang="pt-BR" dirty="0"/>
          </a:p>
          <a:p>
            <a:r>
              <a:rPr lang="pt-BR" dirty="0" smtClean="0"/>
              <a:t>A curva é criada plotando a </a:t>
            </a:r>
            <a:r>
              <a:rPr lang="pt-BR" b="1" i="1" dirty="0"/>
              <a:t>taxa de </a:t>
            </a:r>
            <a:r>
              <a:rPr lang="pt-BR" b="1" i="1" dirty="0" smtClean="0"/>
              <a:t>verdadeiros positivos</a:t>
            </a:r>
            <a:r>
              <a:rPr lang="pt-BR" dirty="0"/>
              <a:t> </a:t>
            </a:r>
            <a:r>
              <a:rPr lang="pt-BR" dirty="0" smtClean="0"/>
              <a:t>(i.e., </a:t>
            </a:r>
            <a:r>
              <a:rPr lang="pt-BR" b="1" i="1" dirty="0" smtClean="0"/>
              <a:t>recall</a:t>
            </a:r>
            <a:r>
              <a:rPr lang="pt-BR" dirty="0" smtClean="0"/>
              <a:t>), em </a:t>
            </a:r>
            <a:r>
              <a:rPr lang="pt-BR" dirty="0"/>
              <a:t>função da </a:t>
            </a:r>
            <a:r>
              <a:rPr lang="pt-BR" b="1" i="1" dirty="0"/>
              <a:t>taxa de </a:t>
            </a:r>
            <a:r>
              <a:rPr lang="pt-BR" b="1" i="1" dirty="0" smtClean="0"/>
              <a:t>falsos positivos </a:t>
            </a:r>
            <a:r>
              <a:rPr lang="pt-BR" dirty="0" smtClean="0"/>
              <a:t>(i.e., 1 -</a:t>
            </a:r>
            <a:r>
              <a:rPr lang="pt-BR" dirty="0"/>
              <a:t> </a:t>
            </a:r>
            <a:r>
              <a:rPr lang="pt-BR" dirty="0" smtClean="0"/>
              <a:t>Especificidade</a:t>
            </a:r>
            <a:r>
              <a:rPr lang="pt-BR" dirty="0"/>
              <a:t>) para várias configurações de </a:t>
            </a:r>
            <a:r>
              <a:rPr lang="pt-BR" dirty="0" smtClean="0"/>
              <a:t>limiar de discriminação.</a:t>
            </a:r>
          </a:p>
          <a:p>
            <a:r>
              <a:rPr lang="pt-BR" dirty="0" smtClean="0"/>
              <a:t>Quanto </a:t>
            </a:r>
            <a:r>
              <a:rPr lang="pt-BR" dirty="0"/>
              <a:t>mais à esquerda e para cima </a:t>
            </a:r>
            <a:r>
              <a:rPr lang="pt-BR" dirty="0" smtClean="0"/>
              <a:t>estiver a </a:t>
            </a:r>
            <a:r>
              <a:rPr lang="pt-BR" b="1" i="1" dirty="0" smtClean="0"/>
              <a:t>curva ROC </a:t>
            </a:r>
            <a:r>
              <a:rPr lang="pt-BR" dirty="0" smtClean="0"/>
              <a:t>de </a:t>
            </a:r>
            <a:r>
              <a:rPr lang="pt-BR" dirty="0"/>
              <a:t>um </a:t>
            </a:r>
            <a:r>
              <a:rPr lang="pt-BR" b="1" i="1" dirty="0"/>
              <a:t>classificador</a:t>
            </a:r>
            <a:r>
              <a:rPr lang="pt-BR" dirty="0"/>
              <a:t>, melhor será o seu desempenho. </a:t>
            </a:r>
            <a:endParaRPr lang="pt-BR" dirty="0" smtClean="0"/>
          </a:p>
          <a:p>
            <a:r>
              <a:rPr lang="pt-BR" dirty="0" smtClean="0"/>
              <a:t>A </a:t>
            </a:r>
            <a:r>
              <a:rPr lang="pt-BR" dirty="0"/>
              <a:t>linha </a:t>
            </a:r>
            <a:r>
              <a:rPr lang="pt-BR" dirty="0" smtClean="0"/>
              <a:t>diagonal, em vermelho, </a:t>
            </a:r>
            <a:r>
              <a:rPr lang="pt-BR" dirty="0"/>
              <a:t>está associada a um </a:t>
            </a:r>
            <a:r>
              <a:rPr lang="pt-BR" b="1" i="1" dirty="0" smtClean="0"/>
              <a:t>classificador puramente aleatório</a:t>
            </a:r>
            <a:r>
              <a:rPr lang="pt-BR" dirty="0"/>
              <a:t>. </a:t>
            </a:r>
            <a:r>
              <a:rPr lang="pt-BR" dirty="0" smtClean="0"/>
              <a:t> Um </a:t>
            </a:r>
            <a:r>
              <a:rPr lang="pt-BR" dirty="0"/>
              <a:t>bom </a:t>
            </a:r>
            <a:r>
              <a:rPr lang="pt-BR" b="1" i="1" dirty="0"/>
              <a:t>classificador</a:t>
            </a:r>
            <a:r>
              <a:rPr lang="pt-BR" dirty="0"/>
              <a:t> fica o mais longe possível dessa linha (em direção ao canto superior esquerdo</a:t>
            </a:r>
            <a:r>
              <a:rPr lang="pt-BR" dirty="0" smtClean="0"/>
              <a:t>).</a:t>
            </a:r>
          </a:p>
          <a:p>
            <a:r>
              <a:rPr lang="pt-BR" dirty="0"/>
              <a:t>Um classificador perfeito produziria um ponto no canto superior esquerdo ou coordenada (0,1) da curva ROC, representando 100% de sensibilidade </a:t>
            </a:r>
            <a:r>
              <a:rPr lang="pt-BR" dirty="0" smtClean="0"/>
              <a:t>(ou seja, sem </a:t>
            </a:r>
            <a:r>
              <a:rPr lang="pt-BR" dirty="0"/>
              <a:t>falsos negativos) e 100% de especificidade </a:t>
            </a:r>
            <a:r>
              <a:rPr lang="pt-BR" dirty="0" smtClean="0"/>
              <a:t>(ou seja, sem </a:t>
            </a:r>
            <a:r>
              <a:rPr lang="pt-BR" dirty="0"/>
              <a:t>falsos positivos</a:t>
            </a:r>
            <a:r>
              <a:rPr lang="pt-BR" dirty="0" smtClean="0"/>
              <a:t>).</a:t>
            </a:r>
            <a:endParaRPr lang="pt-BR"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49" r="4630"/>
          <a:stretch/>
        </p:blipFill>
        <p:spPr>
          <a:xfrm>
            <a:off x="7491662" y="2302336"/>
            <a:ext cx="4611280" cy="3429000"/>
          </a:xfrm>
          <a:prstGeom prst="rect">
            <a:avLst/>
          </a:prstGeom>
        </p:spPr>
      </p:pic>
    </p:spTree>
    <p:extLst>
      <p:ext uri="{BB962C8B-B14F-4D97-AF65-F5344CB8AC3E}">
        <p14:creationId xmlns:p14="http://schemas.microsoft.com/office/powerpoint/2010/main" val="810228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29950" cy="4351338"/>
              </a:xfrm>
            </p:spPr>
            <p:txBody>
              <a:bodyPr>
                <a:normAutofit fontScale="92500" lnSpcReduction="10000"/>
              </a:bodyPr>
              <a:lstStyle/>
              <a:p>
                <a:pPr marL="0" indent="0">
                  <a:buNone/>
                </a:pPr>
                <a:r>
                  <a:rPr lang="pt-BR" b="1" dirty="0" smtClean="0"/>
                  <a:t>Curva Característica </a:t>
                </a:r>
                <a:r>
                  <a:rPr lang="pt-BR" b="1" dirty="0"/>
                  <a:t>Operacional do Receptor (ROC)</a:t>
                </a:r>
              </a:p>
              <a:p>
                <a:r>
                  <a:rPr lang="pt-BR" dirty="0" smtClean="0"/>
                  <a:t>A </a:t>
                </a:r>
                <a:r>
                  <a:rPr lang="pt-BR" dirty="0"/>
                  <a:t>forma usual de se comparar </a:t>
                </a:r>
                <a:r>
                  <a:rPr lang="pt-BR" b="1" i="1" dirty="0"/>
                  <a:t>classificadores</a:t>
                </a:r>
                <a:r>
                  <a:rPr lang="pt-BR" dirty="0"/>
                  <a:t> consiste em criar uma </a:t>
                </a:r>
                <a:r>
                  <a:rPr lang="pt-BR" b="1" i="1" dirty="0"/>
                  <a:t>curva </a:t>
                </a:r>
                <a:r>
                  <a:rPr lang="pt-BR" b="1" i="1" dirty="0" smtClean="0"/>
                  <a:t>ROC</a:t>
                </a:r>
                <a:r>
                  <a:rPr lang="pt-BR" dirty="0" smtClean="0"/>
                  <a:t> para cada um. </a:t>
                </a:r>
              </a:p>
              <a:p>
                <a:r>
                  <a:rPr lang="pt-BR" dirty="0" smtClean="0"/>
                  <a:t>Em geral, </a:t>
                </a:r>
                <a:r>
                  <a:rPr lang="pt-BR" b="1" i="1" dirty="0" smtClean="0"/>
                  <a:t>classificadores</a:t>
                </a:r>
                <a:r>
                  <a:rPr lang="pt-BR" dirty="0" smtClean="0"/>
                  <a:t> </a:t>
                </a:r>
                <a:r>
                  <a:rPr lang="pt-BR" dirty="0"/>
                  <a:t>produzem uma saída </a:t>
                </a:r>
                <a:r>
                  <a:rPr lang="pt-BR" dirty="0" smtClean="0"/>
                  <a:t>real (i.e, uma probabilidade) </a:t>
                </a:r>
                <a:r>
                  <a:rPr lang="pt-BR" dirty="0"/>
                  <a:t>para cada </a:t>
                </a:r>
                <a:r>
                  <a:rPr lang="pt-BR" dirty="0" smtClean="0"/>
                  <a:t>exemplo de </a:t>
                </a:r>
                <a:r>
                  <a:rPr lang="pt-BR" dirty="0"/>
                  <a:t>entrada. Normalmente, estas saídas são, então, discretizadas para que se tenha a decisão final: por exemplo, </a:t>
                </a:r>
                <a:r>
                  <a:rPr lang="pt-BR" dirty="0" smtClean="0"/>
                  <a:t>se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a:t>
                </a:r>
                <a:r>
                  <a:rPr lang="pt-BR" dirty="0"/>
                  <a:t>ultrapassa </a:t>
                </a:r>
                <a:r>
                  <a:rPr lang="pt-BR" dirty="0" smtClean="0"/>
                  <a:t>um determinado </a:t>
                </a:r>
                <a:r>
                  <a:rPr lang="pt-BR" b="1" i="1" dirty="0" smtClean="0"/>
                  <a:t>limiar</a:t>
                </a:r>
                <a:r>
                  <a:rPr lang="pt-BR" dirty="0" smtClean="0"/>
                  <a:t>,</a:t>
                </a:r>
                <a:r>
                  <a:rPr lang="pt-BR" b="1" i="1" dirty="0" smtClean="0"/>
                  <a:t> T</a:t>
                </a:r>
                <a:r>
                  <a:rPr lang="pt-BR" dirty="0" smtClean="0"/>
                  <a:t>, ela </a:t>
                </a:r>
                <a:r>
                  <a:rPr lang="pt-BR" dirty="0"/>
                  <a:t>é mapeada no valor 1 (classe </a:t>
                </a:r>
                <a:r>
                  <a:rPr lang="pt-BR" dirty="0" smtClean="0"/>
                  <a:t>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a:t>
                </a:r>
                <a:r>
                  <a:rPr lang="pt-BR" dirty="0"/>
                  <a:t>caso contrário, ela é mapeada no valor 0 (classe </a:t>
                </a:r>
                <a:r>
                  <a:rPr lang="pt-BR" dirty="0" smtClean="0"/>
                  <a:t>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a:t>
                </a:r>
              </a:p>
              <a:p>
                <a:r>
                  <a:rPr lang="pt-BR" dirty="0" smtClean="0"/>
                  <a:t>Sendo </a:t>
                </a:r>
                <a:r>
                  <a:rPr lang="pt-BR" dirty="0"/>
                  <a:t>assim, ao plotar a </a:t>
                </a:r>
                <a:r>
                  <a:rPr lang="pt-BR" b="1" i="1" dirty="0"/>
                  <a:t>taxa de verdadeiro positivo </a:t>
                </a:r>
                <a:r>
                  <a:rPr lang="pt-BR" dirty="0" smtClean="0"/>
                  <a:t>(ou </a:t>
                </a:r>
                <a:r>
                  <a:rPr lang="pt-BR" b="1" i="1" dirty="0" smtClean="0"/>
                  <a:t>recall</a:t>
                </a:r>
                <a:r>
                  <a:rPr lang="pt-BR" dirty="0"/>
                  <a:t>) versus a </a:t>
                </a:r>
                <a:r>
                  <a:rPr lang="pt-BR" b="1" i="1" dirty="0"/>
                  <a:t>taxa de falso positivo </a:t>
                </a:r>
                <a:r>
                  <a:rPr lang="pt-BR" dirty="0"/>
                  <a:t>para diferentes valores </a:t>
                </a:r>
                <a:r>
                  <a:rPr lang="pt-BR" dirty="0" smtClean="0"/>
                  <a:t>de </a:t>
                </a:r>
                <a:r>
                  <a:rPr lang="pt-BR" b="1" i="1" dirty="0" smtClean="0"/>
                  <a:t>limiar</a:t>
                </a:r>
                <a:r>
                  <a:rPr lang="pt-BR" dirty="0" smtClean="0"/>
                  <a:t>, </a:t>
                </a:r>
                <a:r>
                  <a:rPr lang="pt-BR" b="1" i="1" dirty="0"/>
                  <a:t>T</a:t>
                </a:r>
                <a:r>
                  <a:rPr lang="pt-BR" dirty="0"/>
                  <a:t>, obtemos a </a:t>
                </a:r>
                <a:r>
                  <a:rPr lang="pt-BR" b="1" i="1" dirty="0"/>
                  <a:t>curva ROC</a:t>
                </a:r>
                <a:r>
                  <a:rPr lang="pt-BR" dirty="0"/>
                  <a:t> associada a um </a:t>
                </a:r>
                <a:r>
                  <a:rPr lang="pt-BR" b="1" i="1" dirty="0" smtClean="0"/>
                  <a:t>classificador</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29950" cy="4351338"/>
              </a:xfrm>
              <a:blipFill rotWithShape="0">
                <a:blip r:embed="rId2"/>
                <a:stretch>
                  <a:fillRect l="-995" t="-2801" r="-1437"/>
                </a:stretch>
              </a:blipFill>
            </p:spPr>
            <p:txBody>
              <a:bodyPr/>
              <a:lstStyle/>
              <a:p>
                <a:r>
                  <a:rPr lang="pt-BR">
                    <a:noFill/>
                  </a:rPr>
                  <a:t> </a:t>
                </a:r>
              </a:p>
            </p:txBody>
          </p:sp>
        </mc:Fallback>
      </mc:AlternateContent>
    </p:spTree>
    <p:extLst>
      <p:ext uri="{BB962C8B-B14F-4D97-AF65-F5344CB8AC3E}">
        <p14:creationId xmlns:p14="http://schemas.microsoft.com/office/powerpoint/2010/main" val="9464890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p:sp>
        <p:nvSpPr>
          <p:cNvPr id="3" name="Content Placeholder 2"/>
          <p:cNvSpPr>
            <a:spLocks noGrp="1"/>
          </p:cNvSpPr>
          <p:nvPr>
            <p:ph idx="1"/>
          </p:nvPr>
        </p:nvSpPr>
        <p:spPr>
          <a:xfrm>
            <a:off x="838200" y="1690688"/>
            <a:ext cx="8177214" cy="5167312"/>
          </a:xfrm>
        </p:spPr>
        <p:txBody>
          <a:bodyPr>
            <a:normAutofit fontScale="77500" lnSpcReduction="20000"/>
          </a:bodyPr>
          <a:lstStyle/>
          <a:p>
            <a:pPr marL="0" indent="0">
              <a:buNone/>
            </a:pPr>
            <a:r>
              <a:rPr lang="pt-BR" b="1" dirty="0" smtClean="0"/>
              <a:t>Curva Característica </a:t>
            </a:r>
            <a:r>
              <a:rPr lang="pt-BR" b="1" dirty="0"/>
              <a:t>Operacional do Receptor (ROC</a:t>
            </a:r>
            <a:r>
              <a:rPr lang="pt-BR" b="1" dirty="0" smtClean="0"/>
              <a:t>)</a:t>
            </a:r>
            <a:endParaRPr lang="pt-BR" dirty="0" smtClean="0"/>
          </a:p>
          <a:p>
            <a:r>
              <a:rPr lang="pt-BR" dirty="0"/>
              <a:t>Por exemplo, considere as </a:t>
            </a:r>
            <a:r>
              <a:rPr lang="pt-BR" b="1" i="1" dirty="0"/>
              <a:t>curvas ROC </a:t>
            </a:r>
            <a:r>
              <a:rPr lang="pt-BR" dirty="0"/>
              <a:t>exibidas na figura </a:t>
            </a:r>
            <a:r>
              <a:rPr lang="pt-BR" dirty="0" smtClean="0"/>
              <a:t>ao lado. </a:t>
            </a:r>
            <a:r>
              <a:rPr lang="pt-BR" dirty="0"/>
              <a:t>Para decidir qual o melhor </a:t>
            </a:r>
            <a:r>
              <a:rPr lang="pt-BR" b="1" i="1" dirty="0"/>
              <a:t>classificador</a:t>
            </a:r>
            <a:r>
              <a:rPr lang="pt-BR" dirty="0"/>
              <a:t>, podemos tomar como base a </a:t>
            </a:r>
            <a:r>
              <a:rPr lang="pt-BR" b="1" i="1" dirty="0"/>
              <a:t>área sob a curva </a:t>
            </a:r>
            <a:r>
              <a:rPr lang="pt-BR" b="1" i="1" dirty="0" smtClean="0"/>
              <a:t>(ASC) ROC</a:t>
            </a:r>
            <a:r>
              <a:rPr lang="pt-BR" dirty="0" smtClean="0"/>
              <a:t>.</a:t>
            </a:r>
          </a:p>
          <a:p>
            <a:r>
              <a:rPr lang="pt-BR" dirty="0"/>
              <a:t>A </a:t>
            </a:r>
            <a:r>
              <a:rPr lang="pt-BR" dirty="0" smtClean="0"/>
              <a:t>ASC é outra métrica da qualidade de um classificador e </a:t>
            </a:r>
            <a:r>
              <a:rPr lang="pt-BR" dirty="0"/>
              <a:t>é um número entre 0 e 1. Quanto maior a </a:t>
            </a:r>
            <a:r>
              <a:rPr lang="pt-BR" dirty="0" smtClean="0"/>
              <a:t>ASC</a:t>
            </a:r>
            <a:r>
              <a:rPr lang="pt-BR" dirty="0"/>
              <a:t>, </a:t>
            </a:r>
            <a:r>
              <a:rPr lang="pt-BR" dirty="0" smtClean="0"/>
              <a:t>melhor </a:t>
            </a:r>
            <a:r>
              <a:rPr lang="pt-BR" dirty="0"/>
              <a:t>será o modelo.</a:t>
            </a:r>
            <a:endParaRPr lang="pt-BR" dirty="0" smtClean="0"/>
          </a:p>
          <a:p>
            <a:r>
              <a:rPr lang="pt-BR" dirty="0" smtClean="0"/>
              <a:t>Neste exemplo, </a:t>
            </a:r>
            <a:r>
              <a:rPr lang="pt-BR" dirty="0"/>
              <a:t>o classificador A seria o de melhor </a:t>
            </a:r>
            <a:r>
              <a:rPr lang="pt-BR" dirty="0" smtClean="0"/>
              <a:t>desempenho, pois tem maior </a:t>
            </a:r>
            <a:r>
              <a:rPr lang="pt-BR" b="1" i="1" dirty="0" smtClean="0"/>
              <a:t>área sob a curva ROC</a:t>
            </a:r>
            <a:r>
              <a:rPr lang="pt-BR" dirty="0" smtClean="0"/>
              <a:t>.</a:t>
            </a:r>
          </a:p>
          <a:p>
            <a:r>
              <a:rPr lang="pt-BR" b="1" dirty="0" smtClean="0"/>
              <a:t>Vantagens da curva ROC</a:t>
            </a:r>
            <a:endParaRPr lang="pt-BR" dirty="0" smtClean="0"/>
          </a:p>
          <a:p>
            <a:pPr lvl="1"/>
            <a:r>
              <a:rPr lang="pt-BR" dirty="0"/>
              <a:t>Possibilita a análise de diferentes métricas de desempenho independente do </a:t>
            </a:r>
            <a:r>
              <a:rPr lang="pt-BR" b="1" i="1" dirty="0" smtClean="0"/>
              <a:t>limiar</a:t>
            </a:r>
            <a:r>
              <a:rPr lang="pt-BR" dirty="0" smtClean="0"/>
              <a:t> escolhido.</a:t>
            </a:r>
          </a:p>
          <a:p>
            <a:pPr lvl="1"/>
            <a:r>
              <a:rPr lang="pt-BR" dirty="0" smtClean="0"/>
              <a:t>Auxilia </a:t>
            </a:r>
            <a:r>
              <a:rPr lang="pt-BR" dirty="0"/>
              <a:t>o estudo de diferentes </a:t>
            </a:r>
            <a:r>
              <a:rPr lang="pt-BR" b="1" i="1" dirty="0" smtClean="0"/>
              <a:t>limiares</a:t>
            </a:r>
            <a:r>
              <a:rPr lang="pt-BR" dirty="0" smtClean="0"/>
              <a:t> para </a:t>
            </a:r>
            <a:r>
              <a:rPr lang="pt-BR" dirty="0"/>
              <a:t>lidar com problemas de desbalanceamento nos dados (i.e., nos quais as classes possuem tamanhos discrepantes). </a:t>
            </a:r>
            <a:endParaRPr lang="pt-BR" dirty="0" smtClean="0"/>
          </a:p>
          <a:p>
            <a:r>
              <a:rPr lang="pt-BR" b="1" dirty="0" smtClean="0"/>
              <a:t>Desvantagens</a:t>
            </a:r>
          </a:p>
          <a:p>
            <a:pPr lvl="1"/>
            <a:r>
              <a:rPr lang="pt-BR" dirty="0" smtClean="0"/>
              <a:t>Apropriada </a:t>
            </a:r>
            <a:r>
              <a:rPr lang="pt-BR" dirty="0"/>
              <a:t>para problemas de </a:t>
            </a:r>
            <a:r>
              <a:rPr lang="pt-BR" b="1" i="1" dirty="0"/>
              <a:t>classificação binária</a:t>
            </a:r>
            <a:r>
              <a:rPr lang="pt-BR" dirty="0"/>
              <a:t>. </a:t>
            </a:r>
          </a:p>
          <a:p>
            <a:pPr lvl="1"/>
            <a:r>
              <a:rPr lang="pt-BR" dirty="0" smtClean="0"/>
              <a:t>No caso multi-classes, devemos utilizar as estratégias </a:t>
            </a:r>
            <a:r>
              <a:rPr lang="pt-BR" b="1" i="1" dirty="0" smtClean="0"/>
              <a:t>um-contra-todos </a:t>
            </a:r>
            <a:r>
              <a:rPr lang="pt-BR" dirty="0" smtClean="0"/>
              <a:t>ou</a:t>
            </a:r>
            <a:r>
              <a:rPr lang="pt-BR" b="1" i="1" dirty="0" smtClean="0"/>
              <a:t> um-contra-um</a:t>
            </a:r>
            <a:r>
              <a:rPr lang="pt-BR" dirty="0" smtClean="0"/>
              <a:t> </a:t>
            </a:r>
            <a:r>
              <a:rPr lang="pt-BR" dirty="0"/>
              <a:t>e </a:t>
            </a:r>
            <a:r>
              <a:rPr lang="pt-BR" dirty="0" smtClean="0"/>
              <a:t>plotar várias </a:t>
            </a:r>
            <a:r>
              <a:rPr lang="pt-BR" b="1" i="1" dirty="0"/>
              <a:t>curvas ROC</a:t>
            </a:r>
            <a:r>
              <a:rPr lang="pt-BR" dirty="0" smtClean="0"/>
              <a:t>.</a:t>
            </a:r>
            <a:endParaRPr lang="pt-B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576" y="1947863"/>
            <a:ext cx="3355424" cy="3681412"/>
          </a:xfrm>
          <a:prstGeom prst="rect">
            <a:avLst/>
          </a:prstGeom>
        </p:spPr>
      </p:pic>
    </p:spTree>
    <p:extLst>
      <p:ext uri="{BB962C8B-B14F-4D97-AF65-F5344CB8AC3E}">
        <p14:creationId xmlns:p14="http://schemas.microsoft.com/office/powerpoint/2010/main" val="18722077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538"/>
            <a:ext cx="10515600" cy="906463"/>
          </a:xfrm>
        </p:spPr>
        <p:txBody>
          <a:bodyPr/>
          <a:lstStyle/>
          <a:p>
            <a:r>
              <a:rPr lang="pt-BR" dirty="0" smtClean="0"/>
              <a:t>Exemplo: Métricas com SciKit-Learn</a:t>
            </a:r>
            <a:endParaRPr lang="pt-BR" dirty="0"/>
          </a:p>
        </p:txBody>
      </p:sp>
      <p:sp>
        <p:nvSpPr>
          <p:cNvPr id="4" name="Rectangle 3"/>
          <p:cNvSpPr/>
          <p:nvPr/>
        </p:nvSpPr>
        <p:spPr>
          <a:xfrm>
            <a:off x="838200" y="1130439"/>
            <a:ext cx="5105400" cy="5632311"/>
          </a:xfrm>
          <a:prstGeom prst="rect">
            <a:avLst/>
          </a:prstGeom>
        </p:spPr>
        <p:txBody>
          <a:bodyPr wrap="square">
            <a:spAutoFit/>
          </a:bodyPr>
          <a:lstStyle/>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datasets </a:t>
            </a:r>
            <a:r>
              <a:rPr lang="pt-BR" sz="1000" b="1" dirty="0">
                <a:solidFill>
                  <a:srgbClr val="0000FF"/>
                </a:solidFill>
                <a:highlight>
                  <a:srgbClr val="FFFFFF"/>
                </a:highlight>
              </a:rPr>
              <a:t>import</a:t>
            </a:r>
            <a:r>
              <a:rPr lang="pt-BR" sz="1000" dirty="0">
                <a:solidFill>
                  <a:srgbClr val="000000"/>
                </a:solidFill>
                <a:highlight>
                  <a:srgbClr val="FFFFFF"/>
                </a:highlight>
              </a:rPr>
              <a:t> make_blobs</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linear_model</a:t>
            </a:r>
            <a:r>
              <a:rPr lang="pt-BR" sz="1000" b="1" dirty="0">
                <a:solidFill>
                  <a:srgbClr val="000080"/>
                </a:solidFill>
                <a:highlight>
                  <a:srgbClr val="FFFFFF"/>
                </a:highlight>
              </a:rPr>
              <a:t>.</a:t>
            </a:r>
            <a:r>
              <a:rPr lang="pt-BR" sz="1000" dirty="0">
                <a:solidFill>
                  <a:srgbClr val="000000"/>
                </a:solidFill>
                <a:highlight>
                  <a:srgbClr val="FFFFFF"/>
                </a:highlight>
              </a:rPr>
              <a:t>logistic </a:t>
            </a:r>
            <a:r>
              <a:rPr lang="pt-BR" sz="1000" b="1" dirty="0">
                <a:solidFill>
                  <a:srgbClr val="0000FF"/>
                </a:solidFill>
                <a:highlight>
                  <a:srgbClr val="FFFFFF"/>
                </a:highlight>
              </a:rPr>
              <a:t>import</a:t>
            </a:r>
            <a:r>
              <a:rPr lang="pt-BR" sz="1000" dirty="0">
                <a:solidFill>
                  <a:srgbClr val="000000"/>
                </a:solidFill>
                <a:highlight>
                  <a:srgbClr val="FFFFFF"/>
                </a:highlight>
              </a:rPr>
              <a:t> LogisticRegression</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preprocessing </a:t>
            </a:r>
            <a:r>
              <a:rPr lang="pt-BR" sz="1000" b="1" dirty="0">
                <a:solidFill>
                  <a:srgbClr val="0000FF"/>
                </a:solidFill>
                <a:highlight>
                  <a:srgbClr val="FFFFFF"/>
                </a:highlight>
              </a:rPr>
              <a:t>import</a:t>
            </a:r>
            <a:r>
              <a:rPr lang="pt-BR" sz="1000" dirty="0">
                <a:solidFill>
                  <a:srgbClr val="000000"/>
                </a:solidFill>
                <a:highlight>
                  <a:srgbClr val="FFFFFF"/>
                </a:highlight>
              </a:rPr>
              <a:t> label_binarize</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metrics </a:t>
            </a:r>
            <a:r>
              <a:rPr lang="pt-BR" sz="1000" b="1" dirty="0">
                <a:solidFill>
                  <a:srgbClr val="0000FF"/>
                </a:solidFill>
                <a:highlight>
                  <a:srgbClr val="FFFFFF"/>
                </a:highlight>
              </a:rPr>
              <a:t>import</a:t>
            </a:r>
            <a:r>
              <a:rPr lang="pt-BR" sz="1000" dirty="0">
                <a:solidFill>
                  <a:srgbClr val="000000"/>
                </a:solidFill>
                <a:highlight>
                  <a:srgbClr val="FFFFFF"/>
                </a:highlight>
              </a:rPr>
              <a:t> confusion_matrix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smtClean="0">
                <a:solidFill>
                  <a:srgbClr val="000000"/>
                </a:solidFill>
                <a:highlight>
                  <a:srgbClr val="FFFFFF"/>
                </a:highlight>
              </a:rPr>
              <a:t>accuracy_score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 auc, </a:t>
            </a:r>
            <a:r>
              <a:rPr lang="en-US" sz="1000" dirty="0">
                <a:solidFill>
                  <a:srgbClr val="000000"/>
                </a:solidFill>
                <a:highlight>
                  <a:srgbClr val="FFFFFF"/>
                </a:highlight>
              </a:rPr>
              <a:t>f1_score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smtClean="0">
                <a:solidFill>
                  <a:srgbClr val="000000"/>
                </a:solidFill>
                <a:highlight>
                  <a:srgbClr val="FFFFFF"/>
                </a:highlight>
              </a:rPr>
              <a:t>roc_auc_score</a:t>
            </a:r>
            <a:endParaRPr lang="pt-BR" sz="1000" dirty="0">
              <a:solidFill>
                <a:srgbClr val="000000"/>
              </a:solidFill>
              <a:highlight>
                <a:srgbClr val="FFFFFF"/>
              </a:highlight>
            </a:endParaRPr>
          </a:p>
          <a:p>
            <a:r>
              <a:rPr lang="en-US" sz="1000" b="1" dirty="0">
                <a:solidFill>
                  <a:srgbClr val="0000FF"/>
                </a:solidFill>
                <a:highlight>
                  <a:srgbClr val="FFFFFF"/>
                </a:highlight>
              </a:rPr>
              <a:t>from</a:t>
            </a:r>
            <a:r>
              <a:rPr lang="en-US" sz="1000" dirty="0">
                <a:solidFill>
                  <a:srgbClr val="000000"/>
                </a:solidFill>
                <a:highlight>
                  <a:srgbClr val="FFFFFF"/>
                </a:highlight>
              </a:rPr>
              <a:t> </a:t>
            </a:r>
            <a:r>
              <a:rPr lang="en-US" sz="1000" dirty="0" err="1">
                <a:solidFill>
                  <a:srgbClr val="000000"/>
                </a:solidFill>
                <a:highlight>
                  <a:srgbClr val="FFFFFF"/>
                </a:highlight>
              </a:rPr>
              <a:t>sklearn</a:t>
            </a:r>
            <a:r>
              <a:rPr lang="en-US" sz="1000" b="1" dirty="0" err="1">
                <a:solidFill>
                  <a:srgbClr val="000080"/>
                </a:solidFill>
                <a:highlight>
                  <a:srgbClr val="FFFFFF"/>
                </a:highlight>
              </a:rPr>
              <a:t>.</a:t>
            </a:r>
            <a:r>
              <a:rPr lang="en-US" sz="1000" dirty="0" err="1">
                <a:solidFill>
                  <a:srgbClr val="000000"/>
                </a:solidFill>
                <a:highlight>
                  <a:srgbClr val="FFFFFF"/>
                </a:highlight>
              </a:rPr>
              <a:t>metrics</a:t>
            </a:r>
            <a:r>
              <a:rPr lang="en-US" sz="1000" dirty="0">
                <a:solidFill>
                  <a:srgbClr val="000000"/>
                </a:solidFill>
                <a:highlight>
                  <a:srgbClr val="FFFFFF"/>
                </a:highlight>
              </a:rPr>
              <a:t> </a:t>
            </a:r>
            <a:r>
              <a:rPr lang="en-US" sz="1000" b="1" dirty="0">
                <a:solidFill>
                  <a:srgbClr val="0000FF"/>
                </a:solidFill>
                <a:highlight>
                  <a:srgbClr val="FFFFFF"/>
                </a:highlight>
              </a:rPr>
              <a:t>import</a:t>
            </a:r>
            <a:r>
              <a:rPr lang="en-US" sz="1000" dirty="0">
                <a:solidFill>
                  <a:srgbClr val="000000"/>
                </a:solidFill>
                <a:highlight>
                  <a:srgbClr val="FFFFFF"/>
                </a:highlight>
              </a:rPr>
              <a:t> </a:t>
            </a:r>
            <a:r>
              <a:rPr lang="en-US" sz="1000" dirty="0" err="1">
                <a:solidFill>
                  <a:srgbClr val="000000"/>
                </a:solidFill>
                <a:highlight>
                  <a:srgbClr val="FFFFFF"/>
                </a:highlight>
              </a:rPr>
              <a:t>classification_report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precision_score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recall_score</a:t>
            </a:r>
            <a:r>
              <a:rPr lang="en-US" sz="1000" dirty="0">
                <a:solidFill>
                  <a:srgbClr val="000000"/>
                </a:solidFill>
                <a:highlight>
                  <a:srgbClr val="FFFFFF"/>
                </a:highlight>
              </a:rPr>
              <a:t> </a:t>
            </a:r>
          </a:p>
          <a:p>
            <a:r>
              <a:rPr lang="en-US" sz="1000" dirty="0" smtClean="0">
                <a:solidFill>
                  <a:srgbClr val="008000"/>
                </a:solidFill>
                <a:highlight>
                  <a:srgbClr val="FFFFFF"/>
                </a:highlight>
              </a:rPr>
              <a:t># </a:t>
            </a:r>
            <a:r>
              <a:rPr lang="en-US" sz="1000" dirty="0">
                <a:solidFill>
                  <a:srgbClr val="008000"/>
                </a:solidFill>
                <a:highlight>
                  <a:srgbClr val="FFFFFF"/>
                </a:highlight>
              </a:rPr>
              <a:t>make 3-class dataset for classification</a:t>
            </a:r>
            <a:endParaRPr lang="en-US" sz="1000" dirty="0">
              <a:solidFill>
                <a:srgbClr val="000000"/>
              </a:solidFill>
              <a:highlight>
                <a:srgbClr val="FFFFFF"/>
              </a:highlight>
            </a:endParaRPr>
          </a:p>
          <a:p>
            <a:r>
              <a:rPr lang="pt-BR" sz="1000" dirty="0">
                <a:solidFill>
                  <a:srgbClr val="000000"/>
                </a:solidFill>
                <a:highlight>
                  <a:srgbClr val="FFFFFF"/>
                </a:highlight>
              </a:rPr>
              <a:t>centers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make_blobs</a:t>
            </a:r>
            <a:r>
              <a:rPr lang="en-US" sz="1000" b="1" dirty="0">
                <a:solidFill>
                  <a:srgbClr val="000080"/>
                </a:solidFill>
                <a:highlight>
                  <a:srgbClr val="FFFFFF"/>
                </a:highlight>
              </a:rPr>
              <a:t>(</a:t>
            </a:r>
            <a:r>
              <a:rPr lang="en-US" sz="1000" dirty="0" err="1">
                <a:solidFill>
                  <a:srgbClr val="000000"/>
                </a:solidFill>
                <a:highlight>
                  <a:srgbClr val="FFFFFF"/>
                </a:highlight>
              </a:rPr>
              <a:t>n_samples</a:t>
            </a:r>
            <a:r>
              <a:rPr lang="en-US" sz="1000" b="1" dirty="0">
                <a:solidFill>
                  <a:srgbClr val="000080"/>
                </a:solidFill>
                <a:highlight>
                  <a:srgbClr val="FFFFFF"/>
                </a:highlight>
              </a:rPr>
              <a:t>=</a:t>
            </a:r>
            <a:r>
              <a:rPr lang="en-US" sz="1000" dirty="0">
                <a:solidFill>
                  <a:srgbClr val="FF0000"/>
                </a:solidFill>
                <a:highlight>
                  <a:srgbClr val="FFFFFF"/>
                </a:highlight>
              </a:rPr>
              <a:t>1000</a:t>
            </a:r>
            <a:r>
              <a:rPr lang="en-US" sz="1000" b="1" dirty="0">
                <a:solidFill>
                  <a:srgbClr val="000080"/>
                </a:solidFill>
                <a:highlight>
                  <a:srgbClr val="FFFFFF"/>
                </a:highlight>
              </a:rPr>
              <a:t>,</a:t>
            </a:r>
            <a:r>
              <a:rPr lang="en-US" sz="1000" dirty="0">
                <a:solidFill>
                  <a:srgbClr val="000000"/>
                </a:solidFill>
                <a:highlight>
                  <a:srgbClr val="FFFFFF"/>
                </a:highlight>
              </a:rPr>
              <a:t> centers</a:t>
            </a:r>
            <a:r>
              <a:rPr lang="en-US" sz="1000" b="1" dirty="0">
                <a:solidFill>
                  <a:srgbClr val="000080"/>
                </a:solidFill>
                <a:highlight>
                  <a:srgbClr val="FFFFFF"/>
                </a:highlight>
              </a:rPr>
              <a:t>=</a:t>
            </a:r>
            <a:r>
              <a:rPr lang="en-US" sz="1000" dirty="0">
                <a:solidFill>
                  <a:srgbClr val="000000"/>
                </a:solidFill>
                <a:highlight>
                  <a:srgbClr val="FFFFFF"/>
                </a:highlight>
              </a:rPr>
              <a:t>centers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42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x_train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23</a:t>
            </a:r>
            <a:r>
              <a:rPr lang="en-US" sz="1000" b="1" dirty="0" smtClean="0">
                <a:solidFill>
                  <a:srgbClr val="000080"/>
                </a:solidFill>
                <a:highlight>
                  <a:srgbClr val="FFFFFF"/>
                </a:highlight>
              </a:rPr>
              <a:t>)</a:t>
            </a:r>
          </a:p>
          <a:p>
            <a:r>
              <a:rPr lang="en-US" sz="1000" dirty="0">
                <a:solidFill>
                  <a:srgbClr val="008000"/>
                </a:solidFill>
                <a:highlight>
                  <a:srgbClr val="FFFFFF"/>
                </a:highlight>
              </a:rPr>
              <a:t># </a:t>
            </a:r>
            <a:r>
              <a:rPr lang="en-US" sz="1000" dirty="0" smtClean="0">
                <a:solidFill>
                  <a:srgbClr val="008000"/>
                </a:solidFill>
                <a:highlight>
                  <a:srgbClr val="FFFFFF"/>
                </a:highlight>
              </a:rPr>
              <a:t>Add column with ones regarding x0.</a:t>
            </a:r>
            <a:endParaRPr lang="en-US" sz="1000" dirty="0">
              <a:solidFill>
                <a:srgbClr val="000000"/>
              </a:solidFill>
              <a:highlight>
                <a:srgbClr val="FFFFFF"/>
              </a:highlight>
            </a:endParaRPr>
          </a:p>
          <a:p>
            <a:r>
              <a:rPr lang="fr-FR" sz="1000" dirty="0" err="1">
                <a:solidFill>
                  <a:srgbClr val="000000"/>
                </a:solidFill>
                <a:highlight>
                  <a:srgbClr val="FFFFFF"/>
                </a:highlight>
              </a:rPr>
              <a:t>x_train</a:t>
            </a:r>
            <a:r>
              <a:rPr lang="fr-FR" sz="1000" dirty="0">
                <a:solidFill>
                  <a:srgbClr val="000000"/>
                </a:solidFill>
                <a:highlight>
                  <a:srgbClr val="FFFFFF"/>
                </a:highlight>
              </a:rPr>
              <a:t> </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c</a:t>
            </a:r>
            <a:r>
              <a:rPr lang="fr-FR" sz="1000" dirty="0">
                <a:solidFill>
                  <a:srgbClr val="000000"/>
                </a:solidFill>
                <a:highlight>
                  <a:srgbClr val="FFFFFF"/>
                </a:highlight>
              </a:rPr>
              <a:t>_</a:t>
            </a:r>
            <a:r>
              <a:rPr lang="fr-FR" sz="1000" b="1" dirty="0">
                <a:solidFill>
                  <a:srgbClr val="000080"/>
                </a:solidFill>
                <a:highlight>
                  <a:srgbClr val="FFFFFF"/>
                </a:highlight>
              </a:rPr>
              <a:t>[</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ones</a:t>
            </a:r>
            <a:r>
              <a:rPr lang="fr-FR" sz="1000" b="1" dirty="0">
                <a:solidFill>
                  <a:srgbClr val="000080"/>
                </a:solidFill>
                <a:highlight>
                  <a:srgbClr val="FFFFFF"/>
                </a:highlight>
              </a:rPr>
              <a:t>((</a:t>
            </a:r>
            <a:r>
              <a:rPr lang="fr-FR" sz="1000" dirty="0" err="1">
                <a:solidFill>
                  <a:srgbClr val="000000"/>
                </a:solidFill>
                <a:highlight>
                  <a:srgbClr val="FFFFFF"/>
                </a:highlight>
              </a:rPr>
              <a:t>len</a:t>
            </a:r>
            <a:r>
              <a:rPr lang="fr-FR" sz="1000" b="1" dirty="0">
                <a:solidFill>
                  <a:srgbClr val="000080"/>
                </a:solidFill>
                <a:highlight>
                  <a:srgbClr val="FFFFFF"/>
                </a:highlight>
              </a:rPr>
              <a:t>(</a:t>
            </a:r>
            <a:r>
              <a:rPr lang="fr-FR" sz="1000" dirty="0" err="1">
                <a:solidFill>
                  <a:srgbClr val="000000"/>
                </a:solidFill>
                <a:highlight>
                  <a:srgbClr val="FFFFFF"/>
                </a:highlight>
              </a:rPr>
              <a:t>y_train</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a:solidFill>
                  <a:srgbClr val="FF0000"/>
                </a:solidFill>
                <a:highlight>
                  <a:srgbClr val="FFFFFF"/>
                </a:highlight>
              </a:rPr>
              <a:t>1</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x_train</a:t>
            </a:r>
            <a:r>
              <a:rPr lang="fr-FR" sz="1000" b="1" dirty="0">
                <a:solidFill>
                  <a:srgbClr val="000080"/>
                </a:solidFill>
                <a:highlight>
                  <a:srgbClr val="FFFFFF"/>
                </a:highlight>
              </a:rPr>
              <a:t>]</a:t>
            </a:r>
            <a:endParaRPr lang="fr-FR" sz="1000" dirty="0">
              <a:solidFill>
                <a:srgbClr val="000000"/>
              </a:solidFill>
              <a:highlight>
                <a:srgbClr val="FFFFFF"/>
              </a:highlight>
            </a:endParaRPr>
          </a:p>
          <a:p>
            <a:r>
              <a:rPr lang="en-US" sz="1000" dirty="0" err="1">
                <a:solidFill>
                  <a:srgbClr val="000000"/>
                </a:solidFill>
                <a:highlight>
                  <a:srgbClr val="FFFFFF"/>
                </a:highlight>
              </a:rPr>
              <a:t>x_test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c</a:t>
            </a:r>
            <a:r>
              <a:rPr lang="en-US" sz="1000" dirty="0">
                <a:solidFill>
                  <a:srgbClr val="000000"/>
                </a:solidFill>
                <a:highlight>
                  <a:srgbClr val="FFFFFF"/>
                </a:highlight>
              </a:rPr>
              <a:t>_</a:t>
            </a:r>
            <a:r>
              <a:rPr lang="en-US" sz="1000" b="1" dirty="0">
                <a:solidFill>
                  <a:srgbClr val="000080"/>
                </a:solidFill>
                <a:highlight>
                  <a:srgbClr val="FFFFFF"/>
                </a:highlight>
              </a:rPr>
              <a:t>[</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ones</a:t>
            </a:r>
            <a:r>
              <a:rPr lang="en-US" sz="1000" b="1" dirty="0">
                <a:solidFill>
                  <a:srgbClr val="000080"/>
                </a:solidFill>
                <a:highlight>
                  <a:srgbClr val="FFFFFF"/>
                </a:highlight>
              </a:rPr>
              <a:t>((</a:t>
            </a:r>
            <a:r>
              <a:rPr lang="en-US" sz="1000" dirty="0" err="1">
                <a:solidFill>
                  <a:srgbClr val="000000"/>
                </a:solidFill>
                <a:highlight>
                  <a:srgbClr val="FFFFFF"/>
                </a:highlight>
              </a:rPr>
              <a:t>len</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Instantiate </a:t>
            </a:r>
            <a:r>
              <a:rPr lang="en-US" sz="1000" dirty="0" err="1">
                <a:solidFill>
                  <a:srgbClr val="008000"/>
                </a:solidFill>
                <a:highlight>
                  <a:srgbClr val="FFFFFF"/>
                </a:highlight>
              </a:rPr>
              <a:t>LogisticRegression</a:t>
            </a:r>
            <a:r>
              <a:rPr lang="en-US" sz="1000" dirty="0">
                <a:solidFill>
                  <a:srgbClr val="008000"/>
                </a:solidFill>
                <a:highlight>
                  <a:srgbClr val="FFFFFF"/>
                </a:highlight>
              </a:rPr>
              <a:t> object for multi-class case.</a:t>
            </a:r>
            <a:endParaRPr lang="en-US" sz="1000" dirty="0">
              <a:solidFill>
                <a:srgbClr val="000000"/>
              </a:solidFill>
              <a:highlight>
                <a:srgbClr val="FFFFFF"/>
              </a:highlight>
            </a:endParaRPr>
          </a:p>
          <a:p>
            <a:r>
              <a:rPr lang="it-IT" sz="1000" dirty="0">
                <a:solidFill>
                  <a:srgbClr val="000000"/>
                </a:solidFill>
                <a:highlight>
                  <a:srgbClr val="FFFFFF"/>
                </a:highlight>
              </a:rPr>
              <a:t>model </a:t>
            </a:r>
            <a:r>
              <a:rPr lang="it-IT" sz="1000" b="1">
                <a:solidFill>
                  <a:srgbClr val="000080"/>
                </a:solidFill>
                <a:highlight>
                  <a:srgbClr val="FFFFFF"/>
                </a:highlight>
              </a:rPr>
              <a:t>=</a:t>
            </a:r>
            <a:r>
              <a:rPr lang="it-IT" sz="1000">
                <a:solidFill>
                  <a:srgbClr val="000000"/>
                </a:solidFill>
                <a:highlight>
                  <a:srgbClr val="FFFFFF"/>
                </a:highlight>
              </a:rPr>
              <a:t> </a:t>
            </a:r>
            <a:r>
              <a:rPr lang="it-IT" sz="1000" smtClean="0">
                <a:solidFill>
                  <a:srgbClr val="000000"/>
                </a:solidFill>
                <a:highlight>
                  <a:srgbClr val="FFFFFF"/>
                </a:highlight>
              </a:rPr>
              <a:t>LogisticRegression</a:t>
            </a:r>
            <a:r>
              <a:rPr lang="it-IT" sz="1000" b="1" smtClean="0">
                <a:solidFill>
                  <a:srgbClr val="000080"/>
                </a:solidFill>
                <a:highlight>
                  <a:srgbClr val="FFFFFF"/>
                </a:highlight>
              </a:rPr>
              <a:t>(</a:t>
            </a:r>
            <a:r>
              <a:rPr lang="it-IT" sz="1000" smtClean="0">
                <a:solidFill>
                  <a:srgbClr val="000000"/>
                </a:solidFill>
                <a:highlight>
                  <a:srgbClr val="FFFFFF"/>
                </a:highlight>
              </a:rPr>
              <a:t>max_iter</a:t>
            </a:r>
            <a:r>
              <a:rPr lang="it-IT" sz="1000" b="1" smtClean="0">
                <a:solidFill>
                  <a:srgbClr val="000080"/>
                </a:solidFill>
                <a:highlight>
                  <a:srgbClr val="FFFFFF"/>
                </a:highlight>
              </a:rPr>
              <a:t>=</a:t>
            </a:r>
            <a:r>
              <a:rPr lang="it-IT" sz="1000" smtClean="0">
                <a:solidFill>
                  <a:srgbClr val="FF0000"/>
                </a:solidFill>
                <a:highlight>
                  <a:srgbClr val="FFFFFF"/>
                </a:highlight>
              </a:rPr>
              <a:t>10000</a:t>
            </a:r>
            <a:r>
              <a:rPr lang="it-IT" sz="1000" b="1" dirty="0">
                <a:solidFill>
                  <a:srgbClr val="000080"/>
                </a:solidFill>
                <a:highlight>
                  <a:srgbClr val="FFFFFF"/>
                </a:highlight>
              </a:rPr>
              <a:t>,</a:t>
            </a:r>
            <a:r>
              <a:rPr lang="it-IT" sz="1000" dirty="0">
                <a:solidFill>
                  <a:srgbClr val="000000"/>
                </a:solidFill>
                <a:highlight>
                  <a:srgbClr val="FFFFFF"/>
                </a:highlight>
              </a:rPr>
              <a:t> multi_class</a:t>
            </a:r>
            <a:r>
              <a:rPr lang="it-IT" sz="1000" b="1" dirty="0">
                <a:solidFill>
                  <a:srgbClr val="000080"/>
                </a:solidFill>
                <a:highlight>
                  <a:srgbClr val="FFFFFF"/>
                </a:highlight>
              </a:rPr>
              <a:t>=</a:t>
            </a:r>
            <a:r>
              <a:rPr lang="it-IT" sz="1000" dirty="0">
                <a:solidFill>
                  <a:srgbClr val="808080"/>
                </a:solidFill>
                <a:highlight>
                  <a:srgbClr val="FFFFFF"/>
                </a:highlight>
              </a:rPr>
              <a:t>'multinomial</a:t>
            </a:r>
            <a:r>
              <a:rPr lang="it-IT" sz="1000" dirty="0" smtClean="0">
                <a:solidFill>
                  <a:srgbClr val="808080"/>
                </a:solidFill>
                <a:highlight>
                  <a:srgbClr val="FFFFFF"/>
                </a:highlight>
              </a:rPr>
              <a:t>'</a:t>
            </a:r>
            <a:r>
              <a:rPr lang="it-IT"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Train model.</a:t>
            </a:r>
            <a:endParaRPr lang="pt-BR" sz="1000" dirty="0">
              <a:solidFill>
                <a:srgbClr val="000000"/>
              </a:solidFill>
              <a:highlight>
                <a:srgbClr val="FFFFFF"/>
              </a:highlight>
            </a:endParaRPr>
          </a:p>
          <a:p>
            <a:r>
              <a:rPr lang="pt-BR" sz="1000" dirty="0">
                <a:solidFill>
                  <a:srgbClr val="000000"/>
                </a:solidFill>
                <a:highlight>
                  <a:srgbClr val="FFFFFF"/>
                </a:highlight>
              </a:rPr>
              <a:t>model</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x_train</a:t>
            </a:r>
            <a:r>
              <a:rPr lang="pt-BR" sz="1000" b="1" dirty="0">
                <a:solidFill>
                  <a:srgbClr val="000080"/>
                </a:solidFill>
                <a:highlight>
                  <a:srgbClr val="FFFFFF"/>
                </a:highlight>
              </a:rPr>
              <a:t>,</a:t>
            </a:r>
            <a:r>
              <a:rPr lang="pt-BR" sz="1000" dirty="0">
                <a:solidFill>
                  <a:srgbClr val="000000"/>
                </a:solidFill>
                <a:highlight>
                  <a:srgbClr val="FFFFFF"/>
                </a:highlight>
              </a:rPr>
              <a:t> y_train</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Predict.</a:t>
            </a:r>
            <a:endParaRPr lang="pt-BR" sz="1000" dirty="0">
              <a:solidFill>
                <a:srgbClr val="000000"/>
              </a:solidFill>
              <a:highlight>
                <a:srgbClr val="FFFFFF"/>
              </a:highlight>
            </a:endParaRPr>
          </a:p>
          <a:p>
            <a:r>
              <a:rPr lang="pt-BR" sz="1000" dirty="0">
                <a:solidFill>
                  <a:srgbClr val="000000"/>
                </a:solidFill>
                <a:highlight>
                  <a:srgbClr val="FFFFFF"/>
                </a:highlight>
              </a:rPr>
              <a:t>y_pred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Plot the confusion matrix.</a:t>
            </a:r>
            <a:endParaRPr lang="pt-BR" sz="1000" dirty="0">
              <a:solidFill>
                <a:srgbClr val="000000"/>
              </a:solidFill>
              <a:highlight>
                <a:srgbClr val="FFFFFF"/>
              </a:highlight>
            </a:endParaRPr>
          </a:p>
          <a:p>
            <a:r>
              <a:rPr lang="pt-BR" sz="1000" dirty="0">
                <a:solidFill>
                  <a:srgbClr val="000000"/>
                </a:solidFill>
                <a:highlight>
                  <a:srgbClr val="FFFFFF"/>
                </a:highlight>
              </a:rPr>
              <a:t>confusion_matrix</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Getting the probabilities for each class.</a:t>
            </a:r>
            <a:endParaRPr lang="en-US" sz="1000" dirty="0">
              <a:solidFill>
                <a:srgbClr val="000000"/>
              </a:solidFill>
              <a:highlight>
                <a:srgbClr val="FFFFFF"/>
              </a:highlight>
            </a:endParaRPr>
          </a:p>
          <a:p>
            <a:r>
              <a:rPr lang="pt-BR" sz="1000" dirty="0">
                <a:solidFill>
                  <a:srgbClr val="000000"/>
                </a:solidFill>
                <a:highlight>
                  <a:srgbClr val="FFFFFF"/>
                </a:highlight>
              </a:rPr>
              <a:t>y_prob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predict_proba</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Binarize the test targets.</a:t>
            </a:r>
            <a:endParaRPr lang="pt-BR" sz="1000" dirty="0">
              <a:solidFill>
                <a:srgbClr val="000000"/>
              </a:solidFill>
              <a:highlight>
                <a:srgbClr val="FFFFFF"/>
              </a:highlight>
            </a:endParaRPr>
          </a:p>
          <a:p>
            <a:r>
              <a:rPr lang="en-US" sz="1000" dirty="0" err="1">
                <a:solidFill>
                  <a:srgbClr val="000000"/>
                </a:solidFill>
                <a:highlight>
                  <a:srgbClr val="FFFFFF"/>
                </a:highlight>
              </a:rPr>
              <a:t>y_test_bin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label_binarize</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classes</a:t>
            </a:r>
            <a:r>
              <a:rPr lang="en-US" sz="1000" b="1" dirty="0">
                <a:solidFill>
                  <a:srgbClr val="000080"/>
                </a:solidFill>
                <a:highlight>
                  <a:srgbClr val="FFFFFF"/>
                </a:highlight>
              </a:rPr>
              <a:t>=[</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Calculating ROC curve and ROC AUC only for class 0.</a:t>
            </a:r>
            <a:endParaRPr lang="en-US" sz="1000" dirty="0">
              <a:solidFill>
                <a:srgbClr val="000000"/>
              </a:solidFill>
              <a:highlight>
                <a:srgbClr val="FFFFFF"/>
              </a:highlight>
            </a:endParaRPr>
          </a:p>
          <a:p>
            <a:r>
              <a:rPr lang="en-US" sz="1000" dirty="0" err="1">
                <a:solidFill>
                  <a:srgbClr val="000000"/>
                </a:solidFill>
                <a:highlight>
                  <a:srgbClr val="FFFFFF"/>
                </a:highlight>
              </a:rPr>
              <a:t>fpr</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tpr</a:t>
            </a:r>
            <a:r>
              <a:rPr lang="en-US" sz="1000" b="1" dirty="0">
                <a:solidFill>
                  <a:srgbClr val="000080"/>
                </a:solidFill>
                <a:highlight>
                  <a:srgbClr val="FFFFFF"/>
                </a:highlight>
              </a:rPr>
              <a:t>,</a:t>
            </a:r>
            <a:r>
              <a:rPr lang="en-US" sz="1000" dirty="0">
                <a:solidFill>
                  <a:srgbClr val="000000"/>
                </a:solidFill>
                <a:highlight>
                  <a:srgbClr val="FFFFFF"/>
                </a:highlight>
              </a:rPr>
              <a:t> _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roc_curve</a:t>
            </a:r>
            <a:r>
              <a:rPr lang="en-US" sz="1000" b="1" dirty="0">
                <a:solidFill>
                  <a:srgbClr val="000080"/>
                </a:solidFill>
                <a:highlight>
                  <a:srgbClr val="FFFFFF"/>
                </a:highlight>
              </a:rPr>
              <a:t>(</a:t>
            </a:r>
            <a:r>
              <a:rPr lang="en-US" sz="1000" dirty="0" err="1">
                <a:solidFill>
                  <a:srgbClr val="000000"/>
                </a:solidFill>
                <a:highlight>
                  <a:srgbClr val="FFFFFF"/>
                </a:highlight>
              </a:rPr>
              <a:t>y_test_bin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y_prob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roc_auc </a:t>
            </a:r>
            <a:r>
              <a:rPr lang="pt-BR" sz="1000" b="1" dirty="0">
                <a:solidFill>
                  <a:srgbClr val="000080"/>
                </a:solidFill>
                <a:highlight>
                  <a:srgbClr val="FFFFFF"/>
                </a:highlight>
              </a:rPr>
              <a:t>=</a:t>
            </a:r>
            <a:r>
              <a:rPr lang="pt-BR" sz="1000" dirty="0">
                <a:solidFill>
                  <a:srgbClr val="000000"/>
                </a:solidFill>
                <a:highlight>
                  <a:srgbClr val="FFFFFF"/>
                </a:highlight>
              </a:rPr>
              <a:t> auc</a:t>
            </a:r>
            <a:r>
              <a:rPr lang="pt-BR" sz="1000" b="1" dirty="0">
                <a:solidFill>
                  <a:srgbClr val="000080"/>
                </a:solidFill>
                <a:highlight>
                  <a:srgbClr val="FFFFFF"/>
                </a:highlight>
              </a:rPr>
              <a:t>(</a:t>
            </a:r>
            <a:r>
              <a:rPr lang="pt-BR" sz="1000" dirty="0">
                <a:solidFill>
                  <a:srgbClr val="000000"/>
                </a:solidFill>
                <a:highlight>
                  <a:srgbClr val="FFFFFF"/>
                </a:highlight>
              </a:rPr>
              <a:t>fpr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tpr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Claculate metrics.</a:t>
            </a:r>
            <a:endParaRPr lang="pt-BR" sz="1000" dirty="0">
              <a:solidFill>
                <a:srgbClr val="000000"/>
              </a:solidFill>
              <a:highlight>
                <a:srgbClr val="FFFFFF"/>
              </a:highlight>
            </a:endParaRPr>
          </a:p>
          <a:p>
            <a:r>
              <a:rPr lang="pt-BR" sz="1000" dirty="0">
                <a:solidFill>
                  <a:srgbClr val="000000"/>
                </a:solidFill>
                <a:highlight>
                  <a:srgbClr val="FFFFFF"/>
                </a:highlight>
              </a:rPr>
              <a:t>classification_report</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accuracy_score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FF0000"/>
                </a:solidFill>
                <a:highlight>
                  <a:srgbClr val="FFFFFF"/>
                </a:highlight>
              </a:rPr>
              <a:t>100</a:t>
            </a:r>
            <a:endParaRPr lang="pt-BR" sz="1000" dirty="0">
              <a:solidFill>
                <a:srgbClr val="000000"/>
              </a:solidFill>
              <a:highlight>
                <a:srgbClr val="FFFFFF"/>
              </a:highlight>
            </a:endParaRPr>
          </a:p>
          <a:p>
            <a:r>
              <a:rPr lang="pt-BR" sz="1000" dirty="0" smtClean="0">
                <a:solidFill>
                  <a:srgbClr val="000000"/>
                </a:solidFill>
                <a:highlight>
                  <a:srgbClr val="FFFFFF"/>
                </a:highlight>
              </a:rPr>
              <a:t>precision_score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smtClean="0">
                <a:solidFill>
                  <a:srgbClr val="000080"/>
                </a:solidFill>
                <a:highlight>
                  <a:srgbClr val="FFFFFF"/>
                </a:highlight>
              </a:rPr>
              <a:t>,</a:t>
            </a:r>
            <a:r>
              <a:rPr lang="pt-BR" sz="1000" dirty="0" smtClean="0">
                <a:solidFill>
                  <a:srgbClr val="000000"/>
                </a:solidFill>
                <a:highlight>
                  <a:srgbClr val="FFFFFF"/>
                </a:highlight>
              </a:rPr>
              <a:t> y_pred</a:t>
            </a:r>
            <a:r>
              <a:rPr lang="pt-BR" sz="1000" b="1" dirty="0" smtClean="0">
                <a:solidFill>
                  <a:srgbClr val="000080"/>
                </a:solidFill>
                <a:highlight>
                  <a:srgbClr val="FFFFFF"/>
                </a:highlight>
              </a:rPr>
              <a:t>,</a:t>
            </a:r>
            <a:r>
              <a:rPr lang="pt-BR" sz="1000" dirty="0" smtClean="0">
                <a:solidFill>
                  <a:srgbClr val="000000"/>
                </a:solidFill>
                <a:highlight>
                  <a:srgbClr val="FFFFFF"/>
                </a:highlight>
              </a:rPr>
              <a:t> average</a:t>
            </a:r>
            <a:r>
              <a:rPr lang="pt-BR" sz="1000" b="1" dirty="0" smtClean="0">
                <a:solidFill>
                  <a:srgbClr val="000080"/>
                </a:solidFill>
                <a:highlight>
                  <a:srgbClr val="FFFFFF"/>
                </a:highlight>
              </a:rPr>
              <a:t>=</a:t>
            </a:r>
            <a:r>
              <a:rPr lang="pt-BR" sz="1000" b="1" dirty="0" smtClean="0">
                <a:solidFill>
                  <a:srgbClr val="0000FF"/>
                </a:solidFill>
                <a:highlight>
                  <a:srgbClr val="FFFFFF"/>
                </a:highlight>
              </a:rPr>
              <a:t>None</a:t>
            </a:r>
            <a:r>
              <a:rPr lang="pt-BR" sz="1000" b="1" dirty="0" smtClean="0">
                <a:solidFill>
                  <a:srgbClr val="000080"/>
                </a:solidFill>
                <a:highlight>
                  <a:srgbClr val="FFFFFF"/>
                </a:highlight>
              </a:rPr>
              <a:t>)</a:t>
            </a:r>
            <a:endParaRPr lang="pt-BR" sz="1000" dirty="0" smtClean="0">
              <a:solidFill>
                <a:srgbClr val="000000"/>
              </a:solidFill>
              <a:highlight>
                <a:srgbClr val="FFFFFF"/>
              </a:highlight>
            </a:endParaRPr>
          </a:p>
          <a:p>
            <a:r>
              <a:rPr lang="pt-BR" sz="1000" dirty="0" smtClean="0">
                <a:solidFill>
                  <a:srgbClr val="000000"/>
                </a:solidFill>
                <a:highlight>
                  <a:srgbClr val="FFFFFF"/>
                </a:highlight>
              </a:rPr>
              <a:t>recall_score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f1_score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smtClean="0">
                <a:solidFill>
                  <a:srgbClr val="000080"/>
                </a:solidFill>
                <a:highlight>
                  <a:srgbClr val="FFFFFF"/>
                </a:highlight>
              </a:rPr>
              <a:t>)</a:t>
            </a:r>
            <a:endParaRPr lang="pt-BR" sz="10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29" t="10938" r="10208" b="2500"/>
          <a:stretch/>
        </p:blipFill>
        <p:spPr>
          <a:xfrm>
            <a:off x="8047703" y="1130439"/>
            <a:ext cx="1620911" cy="162091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67" t="10312" r="9271" b="1563"/>
          <a:stretch/>
        </p:blipFill>
        <p:spPr>
          <a:xfrm>
            <a:off x="5943600" y="1130439"/>
            <a:ext cx="1638154" cy="162091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7605" t="11562" r="9270" b="7500"/>
          <a:stretch/>
        </p:blipFill>
        <p:spPr>
          <a:xfrm>
            <a:off x="10131435" y="1130439"/>
            <a:ext cx="1664719" cy="1620910"/>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203" t="6360" r="9180"/>
          <a:stretch/>
        </p:blipFill>
        <p:spPr>
          <a:xfrm>
            <a:off x="5943600" y="2863674"/>
            <a:ext cx="5852554" cy="2369087"/>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t="5859" r="9288"/>
          <a:stretch/>
        </p:blipFill>
        <p:spPr>
          <a:xfrm>
            <a:off x="7734021" y="5232761"/>
            <a:ext cx="2271712" cy="1571719"/>
          </a:xfrm>
          <a:prstGeom prst="rect">
            <a:avLst/>
          </a:prstGeom>
        </p:spPr>
      </p:pic>
      <p:sp>
        <p:nvSpPr>
          <p:cNvPr id="10" name="TextBox 9"/>
          <p:cNvSpPr txBox="1"/>
          <p:nvPr/>
        </p:nvSpPr>
        <p:spPr>
          <a:xfrm>
            <a:off x="4693404" y="2215748"/>
            <a:ext cx="1117821" cy="461665"/>
          </a:xfrm>
          <a:prstGeom prst="rect">
            <a:avLst/>
          </a:prstGeom>
          <a:noFill/>
        </p:spPr>
        <p:txBody>
          <a:bodyPr wrap="square" rtlCol="0">
            <a:spAutoFit/>
          </a:bodyPr>
          <a:lstStyle/>
          <a:p>
            <a:r>
              <a:rPr lang="pt-BR" sz="1200" b="1" dirty="0" smtClean="0"/>
              <a:t>Cria 3 classes distintas.</a:t>
            </a:r>
            <a:endParaRPr lang="pt-BR" sz="1200" b="1" dirty="0"/>
          </a:p>
        </p:txBody>
      </p:sp>
      <p:cxnSp>
        <p:nvCxnSpPr>
          <p:cNvPr id="11" name="Straight Arrow Connector 10"/>
          <p:cNvCxnSpPr/>
          <p:nvPr/>
        </p:nvCxnSpPr>
        <p:spPr>
          <a:xfrm flipH="1">
            <a:off x="4471990" y="2386013"/>
            <a:ext cx="287184" cy="121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5358" y="2710850"/>
            <a:ext cx="1514455" cy="646331"/>
          </a:xfrm>
          <a:prstGeom prst="rect">
            <a:avLst/>
          </a:prstGeom>
          <a:noFill/>
        </p:spPr>
        <p:txBody>
          <a:bodyPr wrap="square" rtlCol="0">
            <a:spAutoFit/>
          </a:bodyPr>
          <a:lstStyle/>
          <a:p>
            <a:r>
              <a:rPr lang="pt-BR" sz="1200" b="1" dirty="0" smtClean="0"/>
              <a:t>Divide base de dados em treinamento e teste.</a:t>
            </a:r>
            <a:endParaRPr lang="pt-BR" sz="1200" b="1" dirty="0"/>
          </a:p>
        </p:txBody>
      </p:sp>
      <p:cxnSp>
        <p:nvCxnSpPr>
          <p:cNvPr id="18" name="Straight Arrow Connector 17"/>
          <p:cNvCxnSpPr/>
          <p:nvPr/>
        </p:nvCxnSpPr>
        <p:spPr>
          <a:xfrm flipH="1" flipV="1">
            <a:off x="4471990" y="3034015"/>
            <a:ext cx="353856"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429145" y="3794436"/>
            <a:ext cx="1514455" cy="830997"/>
          </a:xfrm>
          <a:prstGeom prst="rect">
            <a:avLst/>
          </a:prstGeom>
          <a:noFill/>
        </p:spPr>
        <p:txBody>
          <a:bodyPr wrap="square" rtlCol="0">
            <a:spAutoFit/>
          </a:bodyPr>
          <a:lstStyle/>
          <a:p>
            <a:r>
              <a:rPr lang="pt-BR" sz="1200" b="1" dirty="0" smtClean="0"/>
              <a:t>Cria objeto da classe LogisticRegression para múltiplas classes.</a:t>
            </a:r>
            <a:endParaRPr lang="pt-BR" sz="1200" b="1" dirty="0"/>
          </a:p>
        </p:txBody>
      </p:sp>
      <p:cxnSp>
        <p:nvCxnSpPr>
          <p:cNvPr id="21" name="Straight Arrow Connector 20"/>
          <p:cNvCxnSpPr/>
          <p:nvPr/>
        </p:nvCxnSpPr>
        <p:spPr>
          <a:xfrm flipH="1" flipV="1">
            <a:off x="4057647" y="3794436"/>
            <a:ext cx="448410" cy="182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06496" y="3810143"/>
            <a:ext cx="1514455" cy="646331"/>
          </a:xfrm>
          <a:prstGeom prst="rect">
            <a:avLst/>
          </a:prstGeom>
          <a:noFill/>
        </p:spPr>
        <p:txBody>
          <a:bodyPr wrap="square" rtlCol="0">
            <a:spAutoFit/>
          </a:bodyPr>
          <a:lstStyle/>
          <a:p>
            <a:r>
              <a:rPr lang="pt-BR" sz="1200" b="1" dirty="0" smtClean="0"/>
              <a:t>Treinamento e predição do classificador.</a:t>
            </a:r>
            <a:endParaRPr lang="pt-BR" sz="1200" b="1" dirty="0"/>
          </a:p>
        </p:txBody>
      </p:sp>
      <p:cxnSp>
        <p:nvCxnSpPr>
          <p:cNvPr id="24" name="Straight Arrow Connector 23"/>
          <p:cNvCxnSpPr/>
          <p:nvPr/>
        </p:nvCxnSpPr>
        <p:spPr>
          <a:xfrm flipH="1">
            <a:off x="2267226" y="3929209"/>
            <a:ext cx="678349"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563225" y="4085976"/>
            <a:ext cx="387279" cy="123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70268" y="4641140"/>
            <a:ext cx="1514455" cy="461665"/>
          </a:xfrm>
          <a:prstGeom prst="rect">
            <a:avLst/>
          </a:prstGeom>
          <a:noFill/>
        </p:spPr>
        <p:txBody>
          <a:bodyPr wrap="square" rtlCol="0">
            <a:spAutoFit/>
          </a:bodyPr>
          <a:lstStyle/>
          <a:p>
            <a:r>
              <a:rPr lang="pt-BR" sz="1200" b="1" dirty="0" smtClean="0"/>
              <a:t>Cria matriz de confusão.</a:t>
            </a:r>
            <a:endParaRPr lang="pt-BR" sz="1200" b="1" dirty="0"/>
          </a:p>
        </p:txBody>
      </p:sp>
      <p:cxnSp>
        <p:nvCxnSpPr>
          <p:cNvPr id="29" name="Straight Arrow Connector 28"/>
          <p:cNvCxnSpPr>
            <a:stCxn id="28" idx="1"/>
          </p:cNvCxnSpPr>
          <p:nvPr/>
        </p:nvCxnSpPr>
        <p:spPr>
          <a:xfrm flipH="1" flipV="1">
            <a:off x="2756864" y="4641140"/>
            <a:ext cx="1113404"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132754" y="5213821"/>
            <a:ext cx="1514455" cy="276999"/>
          </a:xfrm>
          <a:prstGeom prst="rect">
            <a:avLst/>
          </a:prstGeom>
          <a:noFill/>
        </p:spPr>
        <p:txBody>
          <a:bodyPr wrap="square" rtlCol="0">
            <a:spAutoFit/>
          </a:bodyPr>
          <a:lstStyle/>
          <a:p>
            <a:r>
              <a:rPr lang="pt-BR" sz="1200" b="1" dirty="0" smtClean="0"/>
              <a:t>Curva ROC.</a:t>
            </a:r>
            <a:endParaRPr lang="pt-BR" sz="1200" b="1" dirty="0"/>
          </a:p>
        </p:txBody>
      </p:sp>
      <p:cxnSp>
        <p:nvCxnSpPr>
          <p:cNvPr id="33" name="Straight Arrow Connector 32"/>
          <p:cNvCxnSpPr/>
          <p:nvPr/>
        </p:nvCxnSpPr>
        <p:spPr>
          <a:xfrm flipH="1">
            <a:off x="3663723" y="5392407"/>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737859" y="5647900"/>
            <a:ext cx="1291341" cy="461665"/>
          </a:xfrm>
          <a:prstGeom prst="rect">
            <a:avLst/>
          </a:prstGeom>
          <a:noFill/>
        </p:spPr>
        <p:txBody>
          <a:bodyPr wrap="square" rtlCol="0">
            <a:spAutoFit/>
          </a:bodyPr>
          <a:lstStyle/>
          <a:p>
            <a:r>
              <a:rPr lang="pt-BR" sz="1200" b="1" dirty="0" smtClean="0"/>
              <a:t>Calcula várias métricas.</a:t>
            </a:r>
            <a:endParaRPr lang="pt-BR" sz="1200" b="1" dirty="0"/>
          </a:p>
        </p:txBody>
      </p:sp>
      <p:cxnSp>
        <p:nvCxnSpPr>
          <p:cNvPr id="36" name="Straight Arrow Connector 35"/>
          <p:cNvCxnSpPr/>
          <p:nvPr/>
        </p:nvCxnSpPr>
        <p:spPr>
          <a:xfrm flipH="1">
            <a:off x="3190309" y="5771211"/>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737859" y="6387053"/>
            <a:ext cx="3627211" cy="369332"/>
          </a:xfrm>
          <a:prstGeom prst="rect">
            <a:avLst/>
          </a:prstGeom>
        </p:spPr>
        <p:txBody>
          <a:bodyPr wrap="none">
            <a:spAutoFit/>
          </a:bodyPr>
          <a:lstStyle/>
          <a:p>
            <a:r>
              <a:rPr lang="pt-BR" dirty="0">
                <a:solidFill>
                  <a:srgbClr val="00B0F0"/>
                </a:solidFill>
              </a:rPr>
              <a:t>Exemplo: ClassificationMetrics.ipynb</a:t>
            </a:r>
          </a:p>
        </p:txBody>
      </p:sp>
    </p:spTree>
    <p:extLst>
      <p:ext uri="{BB962C8B-B14F-4D97-AF65-F5344CB8AC3E}">
        <p14:creationId xmlns:p14="http://schemas.microsoft.com/office/powerpoint/2010/main" val="17568762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Tarefas</a:t>
            </a:r>
            <a:r>
              <a:rPr lang="en-US" dirty="0"/>
              <a:t> e </a:t>
            </a:r>
            <a:r>
              <a:rPr lang="en-US" dirty="0" err="1"/>
              <a:t>Avisos</a:t>
            </a:r>
            <a:endParaRPr lang="nl-BE" dirty="0"/>
          </a:p>
        </p:txBody>
      </p:sp>
      <p:sp>
        <p:nvSpPr>
          <p:cNvPr id="3" name="Content Placeholder 2"/>
          <p:cNvSpPr>
            <a:spLocks noGrp="1"/>
          </p:cNvSpPr>
          <p:nvPr>
            <p:ph idx="1"/>
          </p:nvPr>
        </p:nvSpPr>
        <p:spPr>
          <a:xfrm>
            <a:off x="838200" y="1825625"/>
            <a:ext cx="10949848" cy="4722132"/>
          </a:xfrm>
        </p:spPr>
        <p:txBody>
          <a:bodyPr>
            <a:normAutofit/>
          </a:bodyPr>
          <a:lstStyle/>
          <a:p>
            <a:r>
              <a:rPr lang="en-US" dirty="0" err="1" smtClean="0"/>
              <a:t>Exemplos</a:t>
            </a:r>
            <a:r>
              <a:rPr lang="en-US" dirty="0"/>
              <a:t> </a:t>
            </a:r>
            <a:r>
              <a:rPr lang="en-US" dirty="0" smtClean="0"/>
              <a:t>e </a:t>
            </a:r>
            <a:r>
              <a:rPr lang="en-US" dirty="0" err="1" smtClean="0"/>
              <a:t>lista</a:t>
            </a:r>
            <a:r>
              <a:rPr lang="en-US" dirty="0" smtClean="0"/>
              <a:t> </a:t>
            </a:r>
            <a:r>
              <a:rPr lang="en-US" dirty="0"/>
              <a:t>#5 </a:t>
            </a:r>
            <a:r>
              <a:rPr lang="en-US" dirty="0" err="1" smtClean="0"/>
              <a:t>já</a:t>
            </a:r>
            <a:r>
              <a:rPr lang="en-US" dirty="0" smtClean="0"/>
              <a:t> </a:t>
            </a:r>
            <a:r>
              <a:rPr lang="en-US" dirty="0" err="1" smtClean="0"/>
              <a:t>estão</a:t>
            </a:r>
            <a:r>
              <a:rPr lang="en-US" dirty="0" smtClean="0"/>
              <a:t> </a:t>
            </a:r>
            <a:r>
              <a:rPr lang="en-US" dirty="0" err="1" smtClean="0"/>
              <a:t>disponíveis</a:t>
            </a:r>
            <a:r>
              <a:rPr lang="en-US" dirty="0" smtClean="0"/>
              <a:t>.</a:t>
            </a:r>
          </a:p>
          <a:p>
            <a:r>
              <a:rPr lang="en-US" dirty="0" err="1" smtClean="0"/>
              <a:t>Façam</a:t>
            </a:r>
            <a:r>
              <a:rPr lang="en-US" dirty="0" smtClean="0"/>
              <a:t> </a:t>
            </a:r>
            <a:r>
              <a:rPr lang="en-US" dirty="0" err="1" smtClean="0"/>
              <a:t>os</a:t>
            </a:r>
            <a:r>
              <a:rPr lang="en-US" dirty="0" smtClean="0"/>
              <a:t> e</a:t>
            </a:r>
            <a:r>
              <a:rPr lang="pt-BR" dirty="0" smtClean="0"/>
              <a:t>xercícios:</a:t>
            </a:r>
          </a:p>
          <a:p>
            <a:pPr lvl="1">
              <a:buFont typeface="Wingdings" panose="05000000000000000000" pitchFamily="2" charset="2"/>
              <a:buChar char="§"/>
            </a:pPr>
            <a:r>
              <a:rPr lang="pt-BR" dirty="0"/>
              <a:t>Lista #4 - Exercício 10 (Naive Bayes)</a:t>
            </a:r>
          </a:p>
          <a:p>
            <a:pPr lvl="1">
              <a:buFont typeface="Wingdings" panose="05000000000000000000" pitchFamily="2" charset="2"/>
              <a:buChar char="§"/>
            </a:pPr>
            <a:r>
              <a:rPr lang="pt-BR" dirty="0"/>
              <a:t>Lista #5 - Exercício 2 (Classificador linear)</a:t>
            </a:r>
          </a:p>
          <a:p>
            <a:pPr lvl="1">
              <a:buFont typeface="Wingdings" panose="05000000000000000000" pitchFamily="2" charset="2"/>
              <a:buChar char="§"/>
            </a:pPr>
            <a:r>
              <a:rPr lang="pt-BR" dirty="0"/>
              <a:t>Lista #5 - Exercício 8 (Softmax</a:t>
            </a:r>
            <a:r>
              <a:rPr lang="pt-BR" dirty="0" smtClean="0"/>
              <a:t>)</a:t>
            </a:r>
            <a:endParaRPr lang="en-US" dirty="0" smtClean="0"/>
          </a:p>
        </p:txBody>
      </p:sp>
    </p:spTree>
    <p:extLst>
      <p:ext uri="{BB962C8B-B14F-4D97-AF65-F5344CB8AC3E}">
        <p14:creationId xmlns:p14="http://schemas.microsoft.com/office/powerpoint/2010/main" val="29271768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17016870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g Bayes Theory - Aktualności - Rafał Kucharsk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9974" y="2876550"/>
            <a:ext cx="4030426" cy="20931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science related funny quotes - Data Science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53" y="203062"/>
            <a:ext cx="35337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tistics Hum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5158" y="345522"/>
            <a:ext cx="5025262" cy="20995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llustrating basic terms of a confusion matrix. Source: Narkhede 2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1147" y="3766893"/>
            <a:ext cx="3782572" cy="2783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f I can't calculate the probability of passing my probability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35" y="4503590"/>
            <a:ext cx="2354410" cy="235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2123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908768" y="1112086"/>
            <a:ext cx="4713860" cy="4285019"/>
            <a:chOff x="3908768" y="1112086"/>
            <a:chExt cx="4713860" cy="4285019"/>
          </a:xfrm>
        </p:grpSpPr>
        <p:cxnSp>
          <p:nvCxnSpPr>
            <p:cNvPr id="4" name="Straight Arrow Connector 3"/>
            <p:cNvCxnSpPr/>
            <p:nvPr/>
          </p:nvCxnSpPr>
          <p:spPr>
            <a:xfrm flipV="1">
              <a:off x="5855615" y="1437105"/>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08768" y="3446209"/>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77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79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79195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77361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4476750" y="2033589"/>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p:cNvSpPr txBox="1"/>
            <p:nvPr/>
          </p:nvSpPr>
          <p:spPr>
            <a:xfrm>
              <a:off x="7334696" y="3047773"/>
              <a:ext cx="1287932" cy="369332"/>
            </a:xfrm>
            <a:prstGeom prst="rect">
              <a:avLst/>
            </a:prstGeom>
            <a:noFill/>
          </p:spPr>
          <p:txBody>
            <a:bodyPr wrap="square" rtlCol="0">
              <a:spAutoFit/>
            </a:bodyPr>
            <a:lstStyle/>
            <a:p>
              <a:pPr algn="ctr"/>
              <a:r>
                <a:rPr lang="pt-BR" dirty="0" smtClean="0"/>
                <a:t>In-Phase(I)</a:t>
              </a:r>
              <a:endParaRPr lang="pt-BR" dirty="0"/>
            </a:p>
          </p:txBody>
        </p:sp>
        <p:sp>
          <p:nvSpPr>
            <p:cNvPr id="13" name="TextBox 12"/>
            <p:cNvSpPr txBox="1"/>
            <p:nvPr/>
          </p:nvSpPr>
          <p:spPr>
            <a:xfrm>
              <a:off x="4997893" y="1112086"/>
              <a:ext cx="1638703" cy="369332"/>
            </a:xfrm>
            <a:prstGeom prst="rect">
              <a:avLst/>
            </a:prstGeom>
            <a:noFill/>
          </p:spPr>
          <p:txBody>
            <a:bodyPr wrap="square" rtlCol="0">
              <a:spAutoFit/>
            </a:bodyPr>
            <a:lstStyle/>
            <a:p>
              <a:pPr algn="ctr"/>
              <a:r>
                <a:rPr lang="pt-BR" dirty="0" smtClean="0"/>
                <a:t>Quadrature (Q)</a:t>
              </a:r>
              <a:endParaRPr lang="pt-BR" dirty="0"/>
            </a:p>
          </p:txBody>
        </p:sp>
        <p:sp>
          <p:nvSpPr>
            <p:cNvPr id="14" name="TextBox 13"/>
            <p:cNvSpPr txBox="1"/>
            <p:nvPr/>
          </p:nvSpPr>
          <p:spPr>
            <a:xfrm>
              <a:off x="6636596" y="2046192"/>
              <a:ext cx="418037" cy="338554"/>
            </a:xfrm>
            <a:prstGeom prst="rect">
              <a:avLst/>
            </a:prstGeom>
            <a:noFill/>
          </p:spPr>
          <p:txBody>
            <a:bodyPr wrap="square" rtlCol="0">
              <a:spAutoFit/>
            </a:bodyPr>
            <a:lstStyle/>
            <a:p>
              <a:r>
                <a:rPr lang="pt-BR" sz="1600" dirty="0" smtClean="0"/>
                <a:t>00</a:t>
              </a:r>
              <a:endParaRPr lang="pt-BR" sz="1600" dirty="0"/>
            </a:p>
          </p:txBody>
        </p:sp>
        <p:sp>
          <p:nvSpPr>
            <p:cNvPr id="15" name="TextBox 14"/>
            <p:cNvSpPr txBox="1"/>
            <p:nvPr/>
          </p:nvSpPr>
          <p:spPr>
            <a:xfrm>
              <a:off x="4656598" y="2046192"/>
              <a:ext cx="418037" cy="338554"/>
            </a:xfrm>
            <a:prstGeom prst="rect">
              <a:avLst/>
            </a:prstGeom>
            <a:noFill/>
          </p:spPr>
          <p:txBody>
            <a:bodyPr wrap="square" rtlCol="0">
              <a:spAutoFit/>
            </a:bodyPr>
            <a:lstStyle/>
            <a:p>
              <a:r>
                <a:rPr lang="pt-BR" sz="1600" dirty="0" smtClean="0"/>
                <a:t>01</a:t>
              </a:r>
              <a:endParaRPr lang="pt-BR" sz="1600" dirty="0"/>
            </a:p>
          </p:txBody>
        </p:sp>
        <p:sp>
          <p:nvSpPr>
            <p:cNvPr id="16" name="TextBox 15"/>
            <p:cNvSpPr txBox="1"/>
            <p:nvPr/>
          </p:nvSpPr>
          <p:spPr>
            <a:xfrm>
              <a:off x="4656598" y="4505523"/>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17" name="TextBox 16"/>
            <p:cNvSpPr txBox="1"/>
            <p:nvPr/>
          </p:nvSpPr>
          <p:spPr>
            <a:xfrm>
              <a:off x="6640043" y="4505523"/>
              <a:ext cx="418037" cy="338554"/>
            </a:xfrm>
            <a:prstGeom prst="rect">
              <a:avLst/>
            </a:prstGeom>
            <a:noFill/>
          </p:spPr>
          <p:txBody>
            <a:bodyPr wrap="square" rtlCol="0">
              <a:spAutoFit/>
            </a:bodyPr>
            <a:lstStyle/>
            <a:p>
              <a:r>
                <a:rPr lang="pt-BR" sz="1600" dirty="0" smtClean="0"/>
                <a:t>1</a:t>
              </a:r>
              <a:r>
                <a:rPr lang="pt-BR" sz="1600" dirty="0"/>
                <a:t>0</a:t>
              </a:r>
            </a:p>
          </p:txBody>
        </p:sp>
        <p:cxnSp>
          <p:nvCxnSpPr>
            <p:cNvPr id="20" name="Straight Connector 19"/>
            <p:cNvCxnSpPr/>
            <p:nvPr/>
          </p:nvCxnSpPr>
          <p:spPr>
            <a:xfrm>
              <a:off x="5735410" y="246381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38865" y="4427220"/>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6727140" y="3448762"/>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4753560" y="3443111"/>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910075" y="229016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10075" y="2290162"/>
                  <a:ext cx="658012" cy="333168"/>
                </a:xfrm>
                <a:prstGeom prst="rect">
                  <a:avLst/>
                </a:prstGeom>
                <a:blipFill rotWithShape="0">
                  <a:blip r:embed="rId2"/>
                  <a:stretch>
                    <a:fillRect l="-14019" t="-79630" r="-32710" b="-14629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480621" y="3501631"/>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480621" y="3501631"/>
                  <a:ext cx="658012" cy="333168"/>
                </a:xfrm>
                <a:prstGeom prst="rect">
                  <a:avLst/>
                </a:prstGeom>
                <a:blipFill rotWithShape="0">
                  <a:blip r:embed="rId3"/>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917100" y="423968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917100" y="4239682"/>
                  <a:ext cx="658012" cy="333168"/>
                </a:xfrm>
                <a:prstGeom prst="rect">
                  <a:avLst/>
                </a:prstGeom>
                <a:blipFill rotWithShape="0">
                  <a:blip r:embed="rId4"/>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32554" y="355623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4532554" y="3556234"/>
                  <a:ext cx="658012" cy="333168"/>
                </a:xfrm>
                <a:prstGeom prst="rect">
                  <a:avLst/>
                </a:prstGeom>
                <a:blipFill rotWithShape="0">
                  <a:blip r:embed="rId5"/>
                  <a:stretch>
                    <a:fillRect t="-78182" r="-48598"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27869476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flipV="1">
            <a:off x="8957261" y="1269935"/>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868817" y="1276022"/>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V="1">
            <a:off x="9934763" y="2241317"/>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04371"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1891392"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3072" y="2979963"/>
            <a:ext cx="165100" cy="369332"/>
          </a:xfrm>
          <a:prstGeom prst="rect">
            <a:avLst/>
          </a:prstGeom>
          <a:noFill/>
        </p:spPr>
        <p:txBody>
          <a:bodyPr wrap="square" rtlCol="0">
            <a:spAutoFit/>
          </a:bodyPr>
          <a:lstStyle/>
          <a:p>
            <a:pPr algn="ctr"/>
            <a:r>
              <a:rPr lang="pt-BR" dirty="0" smtClean="0"/>
              <a:t>0</a:t>
            </a:r>
            <a:endParaRPr lang="pt-BR" dirty="0"/>
          </a:p>
        </p:txBody>
      </p:sp>
      <p:sp>
        <p:nvSpPr>
          <p:cNvPr id="11" name="TextBox 10"/>
          <p:cNvSpPr txBox="1"/>
          <p:nvPr/>
        </p:nvSpPr>
        <p:spPr>
          <a:xfrm>
            <a:off x="498021" y="3253013"/>
            <a:ext cx="165100" cy="369332"/>
          </a:xfrm>
          <a:prstGeom prst="rect">
            <a:avLst/>
          </a:prstGeom>
          <a:noFill/>
        </p:spPr>
        <p:txBody>
          <a:bodyPr wrap="square" rtlCol="0">
            <a:spAutoFit/>
          </a:bodyPr>
          <a:lstStyle/>
          <a:p>
            <a:pPr algn="ctr"/>
            <a:r>
              <a:rPr lang="pt-BR" dirty="0" smtClean="0"/>
              <a:t>0</a:t>
            </a:r>
            <a:endParaRPr lang="pt-BR" dirty="0"/>
          </a:p>
        </p:txBody>
      </p:sp>
      <p:sp>
        <p:nvSpPr>
          <p:cNvPr id="12" name="TextBox 11"/>
          <p:cNvSpPr txBox="1"/>
          <p:nvPr/>
        </p:nvSpPr>
        <p:spPr>
          <a:xfrm>
            <a:off x="2380956" y="3253013"/>
            <a:ext cx="194129" cy="369332"/>
          </a:xfrm>
          <a:prstGeom prst="rect">
            <a:avLst/>
          </a:prstGeom>
          <a:noFill/>
        </p:spPr>
        <p:txBody>
          <a:bodyPr wrap="square" rtlCol="0">
            <a:spAutoFit/>
          </a:bodyPr>
          <a:lstStyle/>
          <a:p>
            <a:pPr algn="ctr"/>
            <a:r>
              <a:rPr lang="pt-BR" dirty="0"/>
              <a:t>1</a:t>
            </a:r>
          </a:p>
        </p:txBody>
      </p:sp>
      <p:sp>
        <p:nvSpPr>
          <p:cNvPr id="13" name="TextBox 12"/>
          <p:cNvSpPr txBox="1"/>
          <p:nvPr/>
        </p:nvSpPr>
        <p:spPr>
          <a:xfrm>
            <a:off x="294822" y="1081996"/>
            <a:ext cx="165100" cy="369332"/>
          </a:xfrm>
          <a:prstGeom prst="rect">
            <a:avLst/>
          </a:prstGeom>
          <a:noFill/>
        </p:spPr>
        <p:txBody>
          <a:bodyPr wrap="square" rtlCol="0">
            <a:spAutoFit/>
          </a:bodyPr>
          <a:lstStyle/>
          <a:p>
            <a:pPr algn="ctr"/>
            <a:r>
              <a:rPr lang="pt-BR" dirty="0"/>
              <a:t>1</a:t>
            </a:r>
          </a:p>
        </p:txBody>
      </p:sp>
      <p:sp>
        <p:nvSpPr>
          <p:cNvPr id="17" name="Rectangle 16"/>
          <p:cNvSpPr/>
          <p:nvPr/>
        </p:nvSpPr>
        <p:spPr>
          <a:xfrm>
            <a:off x="2414470"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angle 17"/>
          <p:cNvSpPr/>
          <p:nvPr/>
        </p:nvSpPr>
        <p:spPr>
          <a:xfrm>
            <a:off x="2424020" y="121266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ctangle 18"/>
          <p:cNvSpPr/>
          <p:nvPr/>
        </p:nvSpPr>
        <p:spPr>
          <a:xfrm>
            <a:off x="456906"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420906"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1" name="TextBox 20"/>
              <p:cNvSpPr txBox="1"/>
              <p:nvPr/>
            </p:nvSpPr>
            <p:spPr>
              <a:xfrm>
                <a:off x="492906"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1" name="TextBox 20"/>
              <p:cNvSpPr txBox="1">
                <a:spLocks noRot="1" noChangeAspect="1" noMove="1" noResize="1" noEditPoints="1" noAdjustHandles="1" noChangeArrowheads="1" noChangeShapeType="1" noTextEdit="1"/>
              </p:cNvSpPr>
              <p:nvPr/>
            </p:nvSpPr>
            <p:spPr>
              <a:xfrm>
                <a:off x="492906" y="466271"/>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855684"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2855684" y="2787330"/>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23" name="TextBox 22"/>
          <p:cNvSpPr txBox="1"/>
          <p:nvPr/>
        </p:nvSpPr>
        <p:spPr>
          <a:xfrm>
            <a:off x="492906" y="466271"/>
            <a:ext cx="2791857" cy="461665"/>
          </a:xfrm>
          <a:prstGeom prst="rect">
            <a:avLst/>
          </a:prstGeom>
          <a:noFill/>
        </p:spPr>
        <p:txBody>
          <a:bodyPr wrap="square" rtlCol="0">
            <a:spAutoFit/>
          </a:bodyPr>
          <a:lstStyle/>
          <a:p>
            <a:pPr algn="ctr"/>
            <a:r>
              <a:rPr lang="pt-BR" sz="2400" b="1" dirty="0" smtClean="0"/>
              <a:t>OR</a:t>
            </a:r>
            <a:endParaRPr lang="pt-BR" sz="2400" b="1" dirty="0"/>
          </a:p>
        </p:txBody>
      </p:sp>
      <p:cxnSp>
        <p:nvCxnSpPr>
          <p:cNvPr id="24" name="Straight Connector 23"/>
          <p:cNvCxnSpPr/>
          <p:nvPr/>
        </p:nvCxnSpPr>
        <p:spPr>
          <a:xfrm>
            <a:off x="4829148" y="47262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6216169" y="185964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87849" y="2986313"/>
            <a:ext cx="165100" cy="369332"/>
          </a:xfrm>
          <a:prstGeom prst="rect">
            <a:avLst/>
          </a:prstGeom>
          <a:noFill/>
        </p:spPr>
        <p:txBody>
          <a:bodyPr wrap="square" rtlCol="0">
            <a:spAutoFit/>
          </a:bodyPr>
          <a:lstStyle/>
          <a:p>
            <a:pPr algn="ctr"/>
            <a:r>
              <a:rPr lang="pt-BR" dirty="0" smtClean="0"/>
              <a:t>0</a:t>
            </a:r>
            <a:endParaRPr lang="pt-BR" dirty="0"/>
          </a:p>
        </p:txBody>
      </p:sp>
      <p:sp>
        <p:nvSpPr>
          <p:cNvPr id="27" name="TextBox 26"/>
          <p:cNvSpPr txBox="1"/>
          <p:nvPr/>
        </p:nvSpPr>
        <p:spPr>
          <a:xfrm>
            <a:off x="4822798" y="3259363"/>
            <a:ext cx="165100" cy="369332"/>
          </a:xfrm>
          <a:prstGeom prst="rect">
            <a:avLst/>
          </a:prstGeom>
          <a:noFill/>
        </p:spPr>
        <p:txBody>
          <a:bodyPr wrap="square" rtlCol="0">
            <a:spAutoFit/>
          </a:bodyPr>
          <a:lstStyle/>
          <a:p>
            <a:pPr algn="ctr"/>
            <a:r>
              <a:rPr lang="pt-BR" dirty="0" smtClean="0"/>
              <a:t>0</a:t>
            </a:r>
            <a:endParaRPr lang="pt-BR" dirty="0"/>
          </a:p>
        </p:txBody>
      </p:sp>
      <p:sp>
        <p:nvSpPr>
          <p:cNvPr id="28" name="TextBox 27"/>
          <p:cNvSpPr txBox="1"/>
          <p:nvPr/>
        </p:nvSpPr>
        <p:spPr>
          <a:xfrm>
            <a:off x="6705733" y="3259363"/>
            <a:ext cx="194129" cy="369332"/>
          </a:xfrm>
          <a:prstGeom prst="rect">
            <a:avLst/>
          </a:prstGeom>
          <a:noFill/>
        </p:spPr>
        <p:txBody>
          <a:bodyPr wrap="square" rtlCol="0">
            <a:spAutoFit/>
          </a:bodyPr>
          <a:lstStyle/>
          <a:p>
            <a:pPr algn="ctr"/>
            <a:r>
              <a:rPr lang="pt-BR" dirty="0"/>
              <a:t>1</a:t>
            </a:r>
          </a:p>
        </p:txBody>
      </p:sp>
      <p:sp>
        <p:nvSpPr>
          <p:cNvPr id="29" name="TextBox 28"/>
          <p:cNvSpPr txBox="1"/>
          <p:nvPr/>
        </p:nvSpPr>
        <p:spPr>
          <a:xfrm>
            <a:off x="4619599" y="1088346"/>
            <a:ext cx="165100" cy="369332"/>
          </a:xfrm>
          <a:prstGeom prst="rect">
            <a:avLst/>
          </a:prstGeom>
          <a:noFill/>
        </p:spPr>
        <p:txBody>
          <a:bodyPr wrap="square" rtlCol="0">
            <a:spAutoFit/>
          </a:bodyPr>
          <a:lstStyle/>
          <a:p>
            <a:pPr algn="ctr"/>
            <a:r>
              <a:rPr lang="pt-BR" dirty="0"/>
              <a:t>1</a:t>
            </a:r>
          </a:p>
        </p:txBody>
      </p:sp>
      <p:sp>
        <p:nvSpPr>
          <p:cNvPr id="31" name="Rectangle 30"/>
          <p:cNvSpPr/>
          <p:nvPr/>
        </p:nvSpPr>
        <p:spPr>
          <a:xfrm>
            <a:off x="6732922" y="121901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4745683" y="316301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33"/>
              <p:cNvSpPr txBox="1"/>
              <p:nvPr/>
            </p:nvSpPr>
            <p:spPr>
              <a:xfrm>
                <a:off x="4817683" y="47262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817683" y="472621"/>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180461" y="279368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7180461" y="2793680"/>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36" name="TextBox 35"/>
          <p:cNvSpPr txBox="1"/>
          <p:nvPr/>
        </p:nvSpPr>
        <p:spPr>
          <a:xfrm>
            <a:off x="4817683" y="472621"/>
            <a:ext cx="2791857" cy="461665"/>
          </a:xfrm>
          <a:prstGeom prst="rect">
            <a:avLst/>
          </a:prstGeom>
          <a:noFill/>
        </p:spPr>
        <p:txBody>
          <a:bodyPr wrap="square" rtlCol="0">
            <a:spAutoFit/>
          </a:bodyPr>
          <a:lstStyle/>
          <a:p>
            <a:pPr algn="ctr"/>
            <a:r>
              <a:rPr lang="pt-BR" sz="2400" b="1" dirty="0" smtClean="0"/>
              <a:t>AND</a:t>
            </a:r>
            <a:endParaRPr lang="pt-BR" sz="2400" b="1" dirty="0"/>
          </a:p>
        </p:txBody>
      </p:sp>
      <p:sp>
        <p:nvSpPr>
          <p:cNvPr id="37" name="Oval 36"/>
          <p:cNvSpPr/>
          <p:nvPr/>
        </p:nvSpPr>
        <p:spPr>
          <a:xfrm>
            <a:off x="4756283" y="12195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6727931" y="3181546"/>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Straight Connector 38"/>
          <p:cNvCxnSpPr/>
          <p:nvPr/>
        </p:nvCxnSpPr>
        <p:spPr>
          <a:xfrm>
            <a:off x="8906276"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10293297"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4977" y="2979963"/>
            <a:ext cx="165100" cy="369332"/>
          </a:xfrm>
          <a:prstGeom prst="rect">
            <a:avLst/>
          </a:prstGeom>
          <a:noFill/>
        </p:spPr>
        <p:txBody>
          <a:bodyPr wrap="square" rtlCol="0">
            <a:spAutoFit/>
          </a:bodyPr>
          <a:lstStyle/>
          <a:p>
            <a:pPr algn="ctr"/>
            <a:r>
              <a:rPr lang="pt-BR" dirty="0" smtClean="0"/>
              <a:t>0</a:t>
            </a:r>
            <a:endParaRPr lang="pt-BR" dirty="0"/>
          </a:p>
        </p:txBody>
      </p:sp>
      <p:sp>
        <p:nvSpPr>
          <p:cNvPr id="42" name="TextBox 41"/>
          <p:cNvSpPr txBox="1"/>
          <p:nvPr/>
        </p:nvSpPr>
        <p:spPr>
          <a:xfrm>
            <a:off x="8899926" y="3253013"/>
            <a:ext cx="165100" cy="369332"/>
          </a:xfrm>
          <a:prstGeom prst="rect">
            <a:avLst/>
          </a:prstGeom>
          <a:noFill/>
        </p:spPr>
        <p:txBody>
          <a:bodyPr wrap="square" rtlCol="0">
            <a:spAutoFit/>
          </a:bodyPr>
          <a:lstStyle/>
          <a:p>
            <a:pPr algn="ctr"/>
            <a:r>
              <a:rPr lang="pt-BR" dirty="0" smtClean="0"/>
              <a:t>0</a:t>
            </a:r>
            <a:endParaRPr lang="pt-BR" dirty="0"/>
          </a:p>
        </p:txBody>
      </p:sp>
      <p:sp>
        <p:nvSpPr>
          <p:cNvPr id="43" name="TextBox 42"/>
          <p:cNvSpPr txBox="1"/>
          <p:nvPr/>
        </p:nvSpPr>
        <p:spPr>
          <a:xfrm>
            <a:off x="10782861" y="3253013"/>
            <a:ext cx="194129" cy="369332"/>
          </a:xfrm>
          <a:prstGeom prst="rect">
            <a:avLst/>
          </a:prstGeom>
          <a:noFill/>
        </p:spPr>
        <p:txBody>
          <a:bodyPr wrap="square" rtlCol="0">
            <a:spAutoFit/>
          </a:bodyPr>
          <a:lstStyle/>
          <a:p>
            <a:pPr algn="ctr"/>
            <a:r>
              <a:rPr lang="pt-BR" dirty="0"/>
              <a:t>1</a:t>
            </a:r>
          </a:p>
        </p:txBody>
      </p:sp>
      <p:sp>
        <p:nvSpPr>
          <p:cNvPr id="44" name="TextBox 43"/>
          <p:cNvSpPr txBox="1"/>
          <p:nvPr/>
        </p:nvSpPr>
        <p:spPr>
          <a:xfrm>
            <a:off x="8696727" y="1081996"/>
            <a:ext cx="165100" cy="369332"/>
          </a:xfrm>
          <a:prstGeom prst="rect">
            <a:avLst/>
          </a:prstGeom>
          <a:noFill/>
        </p:spPr>
        <p:txBody>
          <a:bodyPr wrap="square" rtlCol="0">
            <a:spAutoFit/>
          </a:bodyPr>
          <a:lstStyle/>
          <a:p>
            <a:pPr algn="ctr"/>
            <a:r>
              <a:rPr lang="pt-BR" dirty="0"/>
              <a:t>1</a:t>
            </a:r>
          </a:p>
        </p:txBody>
      </p:sp>
      <p:sp>
        <p:nvSpPr>
          <p:cNvPr id="45" name="Rectangle 44"/>
          <p:cNvSpPr/>
          <p:nvPr/>
        </p:nvSpPr>
        <p:spPr>
          <a:xfrm>
            <a:off x="10816375"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p:cNvSpPr/>
          <p:nvPr/>
        </p:nvSpPr>
        <p:spPr>
          <a:xfrm>
            <a:off x="8858811"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8822811"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9" name="TextBox 48"/>
              <p:cNvSpPr txBox="1"/>
              <p:nvPr/>
            </p:nvSpPr>
            <p:spPr>
              <a:xfrm>
                <a:off x="8894811"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9" name="TextBox 48"/>
              <p:cNvSpPr txBox="1">
                <a:spLocks noRot="1" noChangeAspect="1" noMove="1" noResize="1" noEditPoints="1" noAdjustHandles="1" noChangeArrowheads="1" noChangeShapeType="1" noTextEdit="1"/>
              </p:cNvSpPr>
              <p:nvPr/>
            </p:nvSpPr>
            <p:spPr>
              <a:xfrm>
                <a:off x="8894811" y="466271"/>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11257589"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0" name="TextBox 49"/>
              <p:cNvSpPr txBox="1">
                <a:spLocks noRot="1" noChangeAspect="1" noMove="1" noResize="1" noEditPoints="1" noAdjustHandles="1" noChangeArrowheads="1" noChangeShapeType="1" noTextEdit="1"/>
              </p:cNvSpPr>
              <p:nvPr/>
            </p:nvSpPr>
            <p:spPr>
              <a:xfrm>
                <a:off x="11257589" y="2787330"/>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51" name="TextBox 50"/>
          <p:cNvSpPr txBox="1"/>
          <p:nvPr/>
        </p:nvSpPr>
        <p:spPr>
          <a:xfrm>
            <a:off x="8894811" y="466271"/>
            <a:ext cx="2791857" cy="461665"/>
          </a:xfrm>
          <a:prstGeom prst="rect">
            <a:avLst/>
          </a:prstGeom>
          <a:noFill/>
        </p:spPr>
        <p:txBody>
          <a:bodyPr wrap="square" rtlCol="0">
            <a:spAutoFit/>
          </a:bodyPr>
          <a:lstStyle/>
          <a:p>
            <a:pPr algn="ctr"/>
            <a:r>
              <a:rPr lang="pt-BR" sz="2400" b="1" dirty="0" smtClean="0"/>
              <a:t>XOR</a:t>
            </a:r>
            <a:endParaRPr lang="pt-BR" sz="2400" b="1" dirty="0"/>
          </a:p>
        </p:txBody>
      </p:sp>
      <p:sp>
        <p:nvSpPr>
          <p:cNvPr id="52" name="Oval 51"/>
          <p:cNvSpPr/>
          <p:nvPr/>
        </p:nvSpPr>
        <p:spPr>
          <a:xfrm>
            <a:off x="10791252" y="1198101"/>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Connector 53"/>
          <p:cNvCxnSpPr>
            <a:stCxn id="19" idx="3"/>
            <a:endCxn id="18" idx="1"/>
          </p:cNvCxnSpPr>
          <p:nvPr/>
        </p:nvCxnSpPr>
        <p:spPr>
          <a:xfrm flipV="1">
            <a:off x="564906" y="1266661"/>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V="1">
            <a:off x="1541417" y="2247206"/>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V="1">
            <a:off x="5861433" y="2246219"/>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36571"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a:off x="451791"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TextBox 61"/>
          <p:cNvSpPr txBox="1"/>
          <p:nvPr/>
        </p:nvSpPr>
        <p:spPr>
          <a:xfrm>
            <a:off x="542046"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3" name="TextBox 62"/>
          <p:cNvSpPr txBox="1"/>
          <p:nvPr/>
        </p:nvSpPr>
        <p:spPr>
          <a:xfrm>
            <a:off x="580571"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4" name="Oval 63"/>
          <p:cNvSpPr/>
          <p:nvPr/>
        </p:nvSpPr>
        <p:spPr>
          <a:xfrm>
            <a:off x="4784699"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a:off x="4799919"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TextBox 65"/>
          <p:cNvSpPr txBox="1"/>
          <p:nvPr/>
        </p:nvSpPr>
        <p:spPr>
          <a:xfrm>
            <a:off x="4890174"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7" name="TextBox 66"/>
          <p:cNvSpPr txBox="1"/>
          <p:nvPr/>
        </p:nvSpPr>
        <p:spPr>
          <a:xfrm>
            <a:off x="4928699"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8" name="Oval 67"/>
          <p:cNvSpPr/>
          <p:nvPr/>
        </p:nvSpPr>
        <p:spPr>
          <a:xfrm>
            <a:off x="8902296"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a:off x="8917516"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TextBox 69"/>
          <p:cNvSpPr txBox="1"/>
          <p:nvPr/>
        </p:nvSpPr>
        <p:spPr>
          <a:xfrm>
            <a:off x="9007771"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71" name="TextBox 70"/>
          <p:cNvSpPr txBox="1"/>
          <p:nvPr/>
        </p:nvSpPr>
        <p:spPr>
          <a:xfrm>
            <a:off x="9046296"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Tree>
    <p:extLst>
      <p:ext uri="{BB962C8B-B14F-4D97-AF65-F5344CB8AC3E}">
        <p14:creationId xmlns:p14="http://schemas.microsoft.com/office/powerpoint/2010/main" val="1936102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21285"/>
            <a:ext cx="10515600" cy="808355"/>
          </a:xfrm>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1744"/>
                <a:ext cx="11010363" cy="5321935"/>
              </a:xfrm>
            </p:spPr>
            <p:txBody>
              <a:bodyPr>
                <a:normAutofit/>
              </a:bodyPr>
              <a:lstStyle/>
              <a:p>
                <a:r>
                  <a:rPr lang="pt-BR" b="1" dirty="0" smtClean="0"/>
                  <a:t>Classificação multi-classes</a:t>
                </a:r>
                <a:r>
                  <a:rPr lang="pt-BR" dirty="0" smtClean="0"/>
                  <a:t>: existem mais de 2 classes possíveis </a:t>
                </a:r>
                <a14:m>
                  <m:oMath xmlns:m="http://schemas.openxmlformats.org/officeDocument/2006/math">
                    <m:r>
                      <a:rPr lang="pt-BR" b="0" i="0" smtClean="0">
                        <a:latin typeface="Cambria Math" panose="02040503050406030204" pitchFamily="18" charset="0"/>
                      </a:rPr>
                      <m:t>(</m:t>
                    </m:r>
                    <m:r>
                      <a:rPr lang="pt-BR" i="1">
                        <a:latin typeface="Cambria Math" panose="02040503050406030204" pitchFamily="18" charset="0"/>
                      </a:rPr>
                      <m:t>𝑄</m:t>
                    </m:r>
                    <m:r>
                      <a:rPr lang="pt-BR" i="1">
                        <a:latin typeface="Cambria Math" panose="02040503050406030204" pitchFamily="18" charset="0"/>
                      </a:rPr>
                      <m:t>&gt;2)</m:t>
                    </m:r>
                  </m:oMath>
                </a14:m>
                <a:r>
                  <a:rPr lang="pt-BR" dirty="0" smtClean="0"/>
                  <a:t>.</a:t>
                </a:r>
              </a:p>
              <a:p>
                <a:pPr lvl="1"/>
                <a:r>
                  <a:rPr lang="pt-BR" dirty="0"/>
                  <a:t>Uma estratégia bastante </a:t>
                </a:r>
                <a:r>
                  <a:rPr lang="pt-BR" dirty="0" smtClean="0"/>
                  <a:t>utilizada para representar estas classes </a:t>
                </a:r>
                <a:r>
                  <a:rPr lang="pt-BR" dirty="0"/>
                  <a:t>é conhecida como </a:t>
                </a:r>
                <a:r>
                  <a:rPr lang="pt-BR" b="1" i="1" dirty="0"/>
                  <a:t>one-hot </a:t>
                </a:r>
                <a:r>
                  <a:rPr lang="pt-BR" b="1" i="1" dirty="0" smtClean="0"/>
                  <a:t>encoding</a:t>
                </a:r>
                <a:r>
                  <a:rPr lang="pt-BR" dirty="0" smtClean="0"/>
                  <a:t>. </a:t>
                </a:r>
              </a:p>
              <a:p>
                <a:r>
                  <a:rPr lang="pt-BR" b="1" i="1" dirty="0"/>
                  <a:t>O</a:t>
                </a:r>
                <a:r>
                  <a:rPr lang="pt-BR" b="1" i="1" dirty="0" smtClean="0"/>
                  <a:t>ne-hot encoding</a:t>
                </a:r>
                <a:r>
                  <a:rPr lang="pt-BR" dirty="0" smtClean="0"/>
                  <a:t>:</a:t>
                </a:r>
                <a:r>
                  <a:rPr lang="pt-BR" b="1" i="1" dirty="0" smtClean="0"/>
                  <a:t> </a:t>
                </a:r>
                <a:r>
                  <a:rPr lang="pt-BR" dirty="0" smtClean="0"/>
                  <a:t>utiliza uma </a:t>
                </a:r>
                <a:r>
                  <a:rPr lang="pt-BR" dirty="0"/>
                  <a:t>representação binária para </a:t>
                </a:r>
                <a:r>
                  <a:rPr lang="pt-BR" dirty="0" smtClean="0"/>
                  <a:t>cada uma das variáveis </a:t>
                </a:r>
                <a:r>
                  <a:rPr lang="pt-BR" dirty="0"/>
                  <a:t>categóricas. </a:t>
                </a:r>
                <a:endParaRPr lang="pt-BR" dirty="0" smtClean="0"/>
              </a:p>
              <a:p>
                <a:pPr lvl="1"/>
                <a:r>
                  <a:rPr lang="pt-BR" dirty="0" smtClean="0"/>
                  <a:t>Neste </a:t>
                </a:r>
                <a:r>
                  <a:rPr lang="pt-BR" dirty="0"/>
                  <a:t>caso, o </a:t>
                </a:r>
                <a:r>
                  <a:rPr lang="pt-BR" b="1" i="1" dirty="0"/>
                  <a:t>classificador</a:t>
                </a:r>
                <a:r>
                  <a:rPr lang="pt-BR" dirty="0"/>
                  <a:t> produz múltiplas saídas, cada </a:t>
                </a:r>
                <a:r>
                  <a:rPr lang="pt-BR" dirty="0" smtClean="0"/>
                  <a:t>uma representando </a:t>
                </a:r>
                <a:r>
                  <a:rPr lang="pt-BR" dirty="0"/>
                  <a:t>a </a:t>
                </a:r>
                <a:r>
                  <a:rPr lang="pt-BR" b="1" i="1" dirty="0"/>
                  <a:t>possibilidade</a:t>
                </a:r>
                <a:r>
                  <a:rPr lang="pt-BR" dirty="0"/>
                  <a:t> </a:t>
                </a:r>
                <a:r>
                  <a:rPr lang="pt-BR" dirty="0" smtClean="0"/>
                  <a:t>(ou probabilidade) do </a:t>
                </a:r>
                <a:r>
                  <a:rPr lang="pt-BR" dirty="0"/>
                  <a:t>padrão pertencer a uma classe específica. </a:t>
                </a:r>
                <a:endParaRPr lang="pt-BR" dirty="0" smtClean="0"/>
              </a:p>
              <a:p>
                <a:pPr lvl="1"/>
                <a:r>
                  <a:rPr lang="pt-BR" b="1" dirty="0"/>
                  <a:t>Exemplo</a:t>
                </a:r>
                <a:r>
                  <a:rPr lang="pt-BR" dirty="0"/>
                  <a:t>: </a:t>
                </a:r>
                <a:r>
                  <a:rPr lang="pt-BR" dirty="0" smtClean="0"/>
                  <a:t>imaginemos um classificador de notícias com quatro </a:t>
                </a:r>
                <a:r>
                  <a:rPr lang="pt-BR" dirty="0"/>
                  <a:t>classes </a:t>
                </a:r>
                <a:r>
                  <a:rPr lang="pt-BR" dirty="0" smtClean="0"/>
                  <a:t>possíveis: </a:t>
                </a:r>
                <a:r>
                  <a:rPr lang="pt-BR" i="1" dirty="0" smtClean="0"/>
                  <a:t>esportes</a:t>
                </a:r>
                <a:r>
                  <a:rPr lang="pt-BR" dirty="0" smtClean="0"/>
                  <a:t>, </a:t>
                </a:r>
                <a:r>
                  <a:rPr lang="pt-BR" i="1" dirty="0"/>
                  <a:t>política</a:t>
                </a:r>
                <a:r>
                  <a:rPr lang="pt-BR" dirty="0"/>
                  <a:t>, </a:t>
                </a:r>
                <a:r>
                  <a:rPr lang="pt-BR" i="1" dirty="0"/>
                  <a:t>ciências</a:t>
                </a:r>
                <a:r>
                  <a:rPr lang="pt-BR" dirty="0"/>
                  <a:t> e </a:t>
                </a:r>
                <a:r>
                  <a:rPr lang="pt-BR" i="1" dirty="0"/>
                  <a:t>variedades</a:t>
                </a:r>
                <a:r>
                  <a:rPr lang="pt-BR" dirty="0" smtClean="0"/>
                  <a:t>. Como vocês as representariam com o </a:t>
                </a:r>
                <a:r>
                  <a:rPr lang="pt-BR" b="1" i="1" dirty="0"/>
                  <a:t>one-hot encoding</a:t>
                </a:r>
                <a:r>
                  <a:rPr lang="pt-BR" dirty="0" smtClean="0"/>
                  <a:t>?</a:t>
                </a:r>
                <a:endParaRPr lang="pt-BR" sz="17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pt-BR" sz="2200" i="1" smtClean="0">
                              <a:latin typeface="Cambria Math" panose="02040503050406030204" pitchFamily="18" charset="0"/>
                            </a:rPr>
                          </m:ctrlPr>
                        </m:dPr>
                        <m:e>
                          <m:m>
                            <m:mPr>
                              <m:mcs>
                                <m:mc>
                                  <m:mcPr>
                                    <m:count m:val="1"/>
                                    <m:mcJc m:val="center"/>
                                  </m:mcPr>
                                </m:mc>
                              </m:mcs>
                              <m:ctrlPr>
                                <a:rPr lang="pt-BR" sz="2200" i="1" smtClean="0">
                                  <a:latin typeface="Cambria Math" panose="02040503050406030204" pitchFamily="18" charset="0"/>
                                </a:rPr>
                              </m:ctrlPr>
                            </m:mPr>
                            <m:mr>
                              <m:e>
                                <m:r>
                                  <m:rPr>
                                    <m:nor/>
                                  </m:rPr>
                                  <a:rPr lang="pt-BR" sz="2200" i="1" dirty="0"/>
                                  <m:t>esporte</m:t>
                                </m:r>
                                <m:r>
                                  <m:rPr>
                                    <m:nor/>
                                  </m:rPr>
                                  <a:rPr lang="pt-BR" sz="2200" b="0" i="1" dirty="0" smtClean="0"/>
                                  <m:t>s</m:t>
                                </m:r>
                                <m:r>
                                  <m:rPr>
                                    <m:nor/>
                                  </m:rPr>
                                  <a:rPr lang="pt-BR" sz="2200" b="0" i="1" dirty="0" smtClean="0"/>
                                  <m:t>:     </m:t>
                                </m:r>
                                <m:sSup>
                                  <m:sSupPr>
                                    <m:ctrlPr>
                                      <a:rPr lang="pt-BR" sz="2200" b="0" i="1" dirty="0" smtClean="0">
                                        <a:latin typeface="Cambria Math" panose="02040503050406030204" pitchFamily="18" charset="0"/>
                                      </a:rPr>
                                    </m:ctrlPr>
                                  </m:sSupPr>
                                  <m:e>
                                    <m:d>
                                      <m:dPr>
                                        <m:begChr m:val="["/>
                                        <m:endChr m:val="]"/>
                                        <m:ctrlPr>
                                          <a:rPr lang="pt-BR" sz="2200" b="0" i="1" dirty="0" smtClean="0">
                                            <a:latin typeface="Cambria Math" panose="02040503050406030204" pitchFamily="18" charset="0"/>
                                          </a:rPr>
                                        </m:ctrlPr>
                                      </m:dPr>
                                      <m:e>
                                        <m:m>
                                          <m:mPr>
                                            <m:mcs>
                                              <m:mc>
                                                <m:mcPr>
                                                  <m:count m:val="3"/>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b="0" i="1" dirty="0" smtClean="0">
                                                  <a:latin typeface="Cambria Math" panose="02040503050406030204" pitchFamily="18" charset="0"/>
                                                </a:rPr>
                                                <m:t>0</m:t>
                                              </m:r>
                                            </m:e>
                                            <m:e>
                                              <m:m>
                                                <m:mPr>
                                                  <m:mcs>
                                                    <m:mc>
                                                      <m:mcPr>
                                                        <m:count m:val="2"/>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0</m:t>
                                                    </m:r>
                                                  </m:e>
                                                </m:mr>
                                              </m:m>
                                            </m:e>
                                          </m:mr>
                                        </m:m>
                                      </m:e>
                                    </m:d>
                                  </m:e>
                                  <m:sup>
                                    <m:r>
                                      <a:rPr lang="pt-BR" sz="2200" b="0" i="1" dirty="0" smtClean="0">
                                        <a:latin typeface="Cambria Math" panose="02040503050406030204" pitchFamily="18" charset="0"/>
                                      </a:rPr>
                                      <m:t>𝑇</m:t>
                                    </m:r>
                                  </m:sup>
                                </m:sSup>
                              </m:e>
                            </m:mr>
                            <m:mr>
                              <m:e>
                                <m:r>
                                  <m:rPr>
                                    <m:nor/>
                                  </m:rPr>
                                  <a:rPr lang="pt-BR" sz="2200" i="1" dirty="0"/>
                                  <m:t>pol</m:t>
                                </m:r>
                                <m:r>
                                  <m:rPr>
                                    <m:nor/>
                                  </m:rPr>
                                  <a:rPr lang="pt-BR" sz="2200" i="1" dirty="0"/>
                                  <m:t>í</m:t>
                                </m:r>
                                <m:r>
                                  <m:rPr>
                                    <m:nor/>
                                  </m:rPr>
                                  <a:rPr lang="pt-BR" sz="2200" i="1" dirty="0"/>
                                  <m:t>tica</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1</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m>
                                  <m:mPr>
                                    <m:mcs>
                                      <m:mc>
                                        <m:mcPr>
                                          <m:count m:val="1"/>
                                          <m:mcJc m:val="center"/>
                                        </m:mcPr>
                                      </m:mc>
                                    </m:mcs>
                                    <m:ctrlPr>
                                      <a:rPr lang="pt-BR" sz="2200" i="1" smtClean="0">
                                        <a:latin typeface="Cambria Math" panose="02040503050406030204" pitchFamily="18" charset="0"/>
                                      </a:rPr>
                                    </m:ctrlPr>
                                  </m:mPr>
                                  <m:mr>
                                    <m:e>
                                      <m:r>
                                        <m:rPr>
                                          <m:nor/>
                                        </m:rPr>
                                        <a:rPr lang="pt-BR" sz="2200" i="1" dirty="0"/>
                                        <m:t>ci</m:t>
                                      </m:r>
                                      <m:r>
                                        <m:rPr>
                                          <m:nor/>
                                        </m:rPr>
                                        <a:rPr lang="pt-BR" sz="2200" i="1" dirty="0"/>
                                        <m:t>ê</m:t>
                                      </m:r>
                                      <m:r>
                                        <m:rPr>
                                          <m:nor/>
                                        </m:rPr>
                                        <a:rPr lang="pt-BR" sz="2200" i="1" dirty="0"/>
                                        <m:t>ncias</m:t>
                                      </m:r>
                                      <m:r>
                                        <m:rPr>
                                          <m:nor/>
                                        </m:rPr>
                                        <a:rPr lang="pt-BR" sz="2200" i="1" dirty="0"/>
                                        <m:t>: </m:t>
                                      </m:r>
                                      <m:sSup>
                                        <m:sSupPr>
                                          <m:ctrlPr>
                                            <a:rPr lang="pt-BR" sz="2200" i="1" dirty="0">
                                              <a:latin typeface="Cambria Math" panose="02040503050406030204" pitchFamily="18" charset="0"/>
                                            </a:rPr>
                                          </m:ctrlPr>
                                        </m:sSupPr>
                                        <m:e>
                                          <m:r>
                                            <a:rPr lang="pt-BR" sz="2200" b="0" i="1" dirty="0" smtClean="0">
                                              <a:latin typeface="Cambria Math" panose="02040503050406030204" pitchFamily="18" charset="0"/>
                                            </a:rPr>
                                            <m:t>     </m:t>
                                          </m:r>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r>
                                        <m:rPr>
                                          <m:nor/>
                                        </m:rPr>
                                        <a:rPr lang="pt-BR" sz="2200" i="1" dirty="0"/>
                                        <m:t>variedades</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b="0" i="1" dirty="0" smtClean="0">
                                                              <a:latin typeface="Cambria Math" panose="02040503050406030204" pitchFamily="18" charset="0"/>
                                                            </a:rPr>
                                                            <m:t>1</m:t>
                                                          </m:r>
                                                        </m:e>
                                                      </m:mr>
                                                    </m:m>
                                                  </m:e>
                                                </m:mr>
                                              </m:m>
                                            </m:e>
                                          </m:d>
                                        </m:e>
                                        <m:sup>
                                          <m:r>
                                            <a:rPr lang="pt-BR" sz="2200" i="1" dirty="0">
                                              <a:latin typeface="Cambria Math" panose="02040503050406030204" pitchFamily="18" charset="0"/>
                                            </a:rPr>
                                            <m:t>𝑇</m:t>
                                          </m:r>
                                        </m:sup>
                                      </m:sSup>
                                    </m:e>
                                  </m:mr>
                                </m:m>
                              </m:e>
                            </m:mr>
                          </m:m>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1744"/>
                <a:ext cx="11010363" cy="5321935"/>
              </a:xfrm>
              <a:blipFill rotWithShape="0">
                <a:blip r:embed="rId2"/>
                <a:stretch>
                  <a:fillRect l="-997" t="-1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147229" y="5330644"/>
                <a:ext cx="3701334" cy="1017715"/>
              </a:xfrm>
              <a:prstGeom prst="rect">
                <a:avLst/>
              </a:prstGeom>
            </p:spPr>
            <p:txBody>
              <a:bodyPr wrap="square">
                <a:spAutoFit/>
              </a:bodyPr>
              <a:lstStyle/>
              <a:p>
                <a:r>
                  <a:rPr lang="pt-BR" sz="2000" dirty="0" smtClean="0"/>
                  <a:t>Assim, </a:t>
                </a:r>
                <a14:m>
                  <m:oMath xmlns:m="http://schemas.openxmlformats.org/officeDocument/2006/math">
                    <m:r>
                      <a:rPr lang="pt-BR" sz="2000" b="1" i="1">
                        <a:latin typeface="Cambria Math" panose="02040503050406030204" pitchFamily="18" charset="0"/>
                      </a:rPr>
                      <m:t>𝒚</m:t>
                    </m:r>
                    <m:d>
                      <m:dPr>
                        <m:ctrlPr>
                          <a:rPr lang="pt-BR" sz="2000" i="1">
                            <a:latin typeface="Cambria Math" panose="02040503050406030204" pitchFamily="18" charset="0"/>
                          </a:rPr>
                        </m:ctrlPr>
                      </m:dPr>
                      <m:e>
                        <m:r>
                          <a:rPr lang="pt-BR" sz="2000" i="1">
                            <a:latin typeface="Cambria Math" panose="02040503050406030204" pitchFamily="18" charset="0"/>
                          </a:rPr>
                          <m:t>𝑖</m:t>
                        </m:r>
                      </m:e>
                    </m:d>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r>
                          <a:rPr lang="pt-BR" sz="2000" i="1">
                            <a:latin typeface="Cambria Math" panose="02040503050406030204" pitchFamily="18" charset="0"/>
                            <a:ea typeface="Cambria Math" panose="02040503050406030204" pitchFamily="18" charset="0"/>
                          </a:rPr>
                          <m:t>×1</m:t>
                        </m:r>
                      </m:sup>
                    </m:sSup>
                  </m:oMath>
                </a14:m>
                <a:r>
                  <a:rPr lang="pt-BR" sz="2000" dirty="0" smtClean="0"/>
                  <a:t>, de maneira que o classificador realiza um mapeamento </a:t>
                </a:r>
                <a14:m>
                  <m:oMath xmlns:m="http://schemas.openxmlformats.org/officeDocument/2006/math">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𝐾</m:t>
                        </m:r>
                      </m:sup>
                    </m:sSup>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sup>
                    </m:sSup>
                  </m:oMath>
                </a14:m>
                <a:r>
                  <a:rPr lang="pt-BR" sz="2000" dirty="0" smtClean="0"/>
                  <a:t>.</a:t>
                </a:r>
                <a:endParaRPr lang="pt-BR" sz="2000" dirty="0"/>
              </a:p>
            </p:txBody>
          </p:sp>
        </mc:Choice>
        <mc:Fallback xmlns="">
          <p:sp>
            <p:nvSpPr>
              <p:cNvPr id="4" name="Rectangle 3"/>
              <p:cNvSpPr>
                <a:spLocks noRot="1" noChangeAspect="1" noMove="1" noResize="1" noEditPoints="1" noAdjustHandles="1" noChangeArrowheads="1" noChangeShapeType="1" noTextEdit="1"/>
              </p:cNvSpPr>
              <p:nvPr/>
            </p:nvSpPr>
            <p:spPr>
              <a:xfrm>
                <a:off x="8147229" y="5330644"/>
                <a:ext cx="3701334" cy="1017715"/>
              </a:xfrm>
              <a:prstGeom prst="rect">
                <a:avLst/>
              </a:prstGeom>
              <a:blipFill rotWithShape="0">
                <a:blip r:embed="rId3"/>
                <a:stretch>
                  <a:fillRect l="-1645" t="-2395" b="-10180"/>
                </a:stretch>
              </a:blipFill>
            </p:spPr>
            <p:txBody>
              <a:bodyPr/>
              <a:lstStyle/>
              <a:p>
                <a:r>
                  <a:rPr lang="pt-BR">
                    <a:noFill/>
                  </a:rPr>
                  <a:t> </a:t>
                </a:r>
              </a:p>
            </p:txBody>
          </p:sp>
        </mc:Fallback>
      </mc:AlternateContent>
    </p:spTree>
    <p:extLst>
      <p:ext uri="{BB962C8B-B14F-4D97-AF65-F5344CB8AC3E}">
        <p14:creationId xmlns:p14="http://schemas.microsoft.com/office/powerpoint/2010/main" val="30622119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Straight Connector 110"/>
          <p:cNvCxnSpPr/>
          <p:nvPr/>
        </p:nvCxnSpPr>
        <p:spPr>
          <a:xfrm>
            <a:off x="386417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a:off x="507377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386417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3" name="TextBox 112"/>
              <p:cNvSpPr txBox="1">
                <a:spLocks noRot="1" noChangeAspect="1" noMove="1" noResize="1" noEditPoints="1" noAdjustHandles="1" noChangeArrowheads="1" noChangeShapeType="1" noTextEdit="1"/>
              </p:cNvSpPr>
              <p:nvPr/>
            </p:nvSpPr>
            <p:spPr>
              <a:xfrm>
                <a:off x="3864173" y="569493"/>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640246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4" name="TextBox 113"/>
              <p:cNvSpPr txBox="1">
                <a:spLocks noRot="1" noChangeAspect="1" noMove="1" noResize="1" noEditPoints="1" noAdjustHandles="1" noChangeArrowheads="1" noChangeShapeType="1" noTextEdit="1"/>
              </p:cNvSpPr>
              <p:nvPr/>
            </p:nvSpPr>
            <p:spPr>
              <a:xfrm>
                <a:off x="6402468" y="3094142"/>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115" name="Oval 114"/>
          <p:cNvSpPr/>
          <p:nvPr/>
        </p:nvSpPr>
        <p:spPr>
          <a:xfrm>
            <a:off x="467265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468206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438195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451588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Oval 119"/>
          <p:cNvSpPr/>
          <p:nvPr/>
        </p:nvSpPr>
        <p:spPr>
          <a:xfrm>
            <a:off x="496875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Oval 120"/>
          <p:cNvSpPr/>
          <p:nvPr/>
        </p:nvSpPr>
        <p:spPr>
          <a:xfrm>
            <a:off x="499509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Oval 121"/>
          <p:cNvSpPr/>
          <p:nvPr/>
        </p:nvSpPr>
        <p:spPr>
          <a:xfrm>
            <a:off x="525067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498377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443793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Oval 124"/>
          <p:cNvSpPr/>
          <p:nvPr/>
        </p:nvSpPr>
        <p:spPr>
          <a:xfrm>
            <a:off x="507377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Oval 125"/>
          <p:cNvSpPr/>
          <p:nvPr/>
        </p:nvSpPr>
        <p:spPr>
          <a:xfrm>
            <a:off x="480377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524317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552336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574815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Oval 129"/>
          <p:cNvSpPr/>
          <p:nvPr/>
        </p:nvSpPr>
        <p:spPr>
          <a:xfrm>
            <a:off x="480906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Oval 130"/>
          <p:cNvSpPr/>
          <p:nvPr/>
        </p:nvSpPr>
        <p:spPr>
          <a:xfrm>
            <a:off x="587099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Oval 131"/>
          <p:cNvSpPr/>
          <p:nvPr/>
        </p:nvSpPr>
        <p:spPr>
          <a:xfrm>
            <a:off x="548767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Oval 132"/>
          <p:cNvSpPr/>
          <p:nvPr/>
        </p:nvSpPr>
        <p:spPr>
          <a:xfrm>
            <a:off x="529034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Oval 133"/>
          <p:cNvSpPr/>
          <p:nvPr/>
        </p:nvSpPr>
        <p:spPr>
          <a:xfrm>
            <a:off x="526488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Oval 134"/>
          <p:cNvSpPr/>
          <p:nvPr/>
        </p:nvSpPr>
        <p:spPr>
          <a:xfrm>
            <a:off x="552336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517584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428739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414321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392277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389663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p:nvPr/>
        </p:nvSpPr>
        <p:spPr>
          <a:xfrm>
            <a:off x="576041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p:nvPr/>
        </p:nvSpPr>
        <p:spPr>
          <a:xfrm>
            <a:off x="399717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Oval 142"/>
          <p:cNvSpPr/>
          <p:nvPr/>
        </p:nvSpPr>
        <p:spPr>
          <a:xfrm>
            <a:off x="549559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Oval 143"/>
          <p:cNvSpPr/>
          <p:nvPr/>
        </p:nvSpPr>
        <p:spPr>
          <a:xfrm>
            <a:off x="563818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Oval 144"/>
          <p:cNvSpPr/>
          <p:nvPr/>
        </p:nvSpPr>
        <p:spPr>
          <a:xfrm>
            <a:off x="573007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p:nvPr/>
        </p:nvSpPr>
        <p:spPr>
          <a:xfrm>
            <a:off x="413731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p:nvPr/>
        </p:nvSpPr>
        <p:spPr>
          <a:xfrm>
            <a:off x="441411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p:nvPr/>
        </p:nvSpPr>
        <p:spPr>
          <a:xfrm>
            <a:off x="489330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p:nvPr/>
        </p:nvSpPr>
        <p:spPr>
          <a:xfrm>
            <a:off x="462065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p:nvPr/>
        </p:nvSpPr>
        <p:spPr>
          <a:xfrm>
            <a:off x="404794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p:nvPr/>
        </p:nvSpPr>
        <p:spPr>
          <a:xfrm>
            <a:off x="533003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Multiply 151"/>
          <p:cNvSpPr/>
          <p:nvPr/>
        </p:nvSpPr>
        <p:spPr>
          <a:xfrm>
            <a:off x="571264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p:nvPr/>
        </p:nvSpPr>
        <p:spPr>
          <a:xfrm>
            <a:off x="420058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p:nvPr/>
        </p:nvSpPr>
        <p:spPr>
          <a:xfrm>
            <a:off x="460849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p:nvPr/>
        </p:nvSpPr>
        <p:spPr>
          <a:xfrm>
            <a:off x="387035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Multiply 155"/>
          <p:cNvSpPr/>
          <p:nvPr/>
        </p:nvSpPr>
        <p:spPr>
          <a:xfrm>
            <a:off x="503109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14"/>
          <p:cNvSpPr/>
          <p:nvPr/>
        </p:nvSpPr>
        <p:spPr>
          <a:xfrm>
            <a:off x="4269379" y="689488"/>
            <a:ext cx="2145070" cy="2010210"/>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7" name="Straight Connector 156"/>
          <p:cNvCxnSpPr/>
          <p:nvPr/>
        </p:nvCxnSpPr>
        <p:spPr>
          <a:xfrm>
            <a:off x="35836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a:off x="156796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p:cNvSpPr txBox="1"/>
              <p:nvPr/>
            </p:nvSpPr>
            <p:spPr>
              <a:xfrm>
                <a:off x="35836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59" name="TextBox 158"/>
              <p:cNvSpPr txBox="1">
                <a:spLocks noRot="1" noChangeAspect="1" noMove="1" noResize="1" noEditPoints="1" noAdjustHandles="1" noChangeArrowheads="1" noChangeShapeType="1" noTextEdit="1"/>
              </p:cNvSpPr>
              <p:nvPr/>
            </p:nvSpPr>
            <p:spPr>
              <a:xfrm>
                <a:off x="358363" y="569493"/>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289665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60" name="TextBox 159"/>
              <p:cNvSpPr txBox="1">
                <a:spLocks noRot="1" noChangeAspect="1" noMove="1" noResize="1" noEditPoints="1" noAdjustHandles="1" noChangeArrowheads="1" noChangeShapeType="1" noTextEdit="1"/>
              </p:cNvSpPr>
              <p:nvPr/>
            </p:nvSpPr>
            <p:spPr>
              <a:xfrm>
                <a:off x="2896658" y="3094142"/>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161" name="Oval 160"/>
          <p:cNvSpPr/>
          <p:nvPr/>
        </p:nvSpPr>
        <p:spPr>
          <a:xfrm>
            <a:off x="116684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Oval 161"/>
          <p:cNvSpPr/>
          <p:nvPr/>
        </p:nvSpPr>
        <p:spPr>
          <a:xfrm>
            <a:off x="117625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3" name="Oval 162"/>
          <p:cNvSpPr/>
          <p:nvPr/>
        </p:nvSpPr>
        <p:spPr>
          <a:xfrm>
            <a:off x="87614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Oval 163"/>
          <p:cNvSpPr/>
          <p:nvPr/>
        </p:nvSpPr>
        <p:spPr>
          <a:xfrm>
            <a:off x="101007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Oval 164"/>
          <p:cNvSpPr/>
          <p:nvPr/>
        </p:nvSpPr>
        <p:spPr>
          <a:xfrm>
            <a:off x="146294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Oval 165"/>
          <p:cNvSpPr/>
          <p:nvPr/>
        </p:nvSpPr>
        <p:spPr>
          <a:xfrm>
            <a:off x="148928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Oval 166"/>
          <p:cNvSpPr/>
          <p:nvPr/>
        </p:nvSpPr>
        <p:spPr>
          <a:xfrm>
            <a:off x="174486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Oval 167"/>
          <p:cNvSpPr/>
          <p:nvPr/>
        </p:nvSpPr>
        <p:spPr>
          <a:xfrm>
            <a:off x="147796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Oval 168"/>
          <p:cNvSpPr/>
          <p:nvPr/>
        </p:nvSpPr>
        <p:spPr>
          <a:xfrm>
            <a:off x="93212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Oval 169"/>
          <p:cNvSpPr/>
          <p:nvPr/>
        </p:nvSpPr>
        <p:spPr>
          <a:xfrm>
            <a:off x="156796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Oval 170"/>
          <p:cNvSpPr/>
          <p:nvPr/>
        </p:nvSpPr>
        <p:spPr>
          <a:xfrm>
            <a:off x="129796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Oval 171"/>
          <p:cNvSpPr/>
          <p:nvPr/>
        </p:nvSpPr>
        <p:spPr>
          <a:xfrm>
            <a:off x="173736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Oval 172"/>
          <p:cNvSpPr/>
          <p:nvPr/>
        </p:nvSpPr>
        <p:spPr>
          <a:xfrm>
            <a:off x="201755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Oval 173"/>
          <p:cNvSpPr/>
          <p:nvPr/>
        </p:nvSpPr>
        <p:spPr>
          <a:xfrm>
            <a:off x="224234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5" name="Oval 174"/>
          <p:cNvSpPr/>
          <p:nvPr/>
        </p:nvSpPr>
        <p:spPr>
          <a:xfrm>
            <a:off x="130325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Oval 175"/>
          <p:cNvSpPr/>
          <p:nvPr/>
        </p:nvSpPr>
        <p:spPr>
          <a:xfrm>
            <a:off x="236518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7" name="Oval 176"/>
          <p:cNvSpPr/>
          <p:nvPr/>
        </p:nvSpPr>
        <p:spPr>
          <a:xfrm>
            <a:off x="198186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8" name="Oval 177"/>
          <p:cNvSpPr/>
          <p:nvPr/>
        </p:nvSpPr>
        <p:spPr>
          <a:xfrm>
            <a:off x="178453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9" name="Oval 178"/>
          <p:cNvSpPr/>
          <p:nvPr/>
        </p:nvSpPr>
        <p:spPr>
          <a:xfrm>
            <a:off x="175907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0" name="Oval 179"/>
          <p:cNvSpPr/>
          <p:nvPr/>
        </p:nvSpPr>
        <p:spPr>
          <a:xfrm>
            <a:off x="201755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1" name="Multiply 180"/>
          <p:cNvSpPr/>
          <p:nvPr/>
        </p:nvSpPr>
        <p:spPr>
          <a:xfrm>
            <a:off x="167003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Multiply 181"/>
          <p:cNvSpPr/>
          <p:nvPr/>
        </p:nvSpPr>
        <p:spPr>
          <a:xfrm>
            <a:off x="78158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Multiply 182"/>
          <p:cNvSpPr/>
          <p:nvPr/>
        </p:nvSpPr>
        <p:spPr>
          <a:xfrm>
            <a:off x="63740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4" name="Multiply 183"/>
          <p:cNvSpPr/>
          <p:nvPr/>
        </p:nvSpPr>
        <p:spPr>
          <a:xfrm>
            <a:off x="41696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Multiply 184"/>
          <p:cNvSpPr/>
          <p:nvPr/>
        </p:nvSpPr>
        <p:spPr>
          <a:xfrm>
            <a:off x="39082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6" name="Multiply 185"/>
          <p:cNvSpPr/>
          <p:nvPr/>
        </p:nvSpPr>
        <p:spPr>
          <a:xfrm>
            <a:off x="225460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Multiply 186"/>
          <p:cNvSpPr/>
          <p:nvPr/>
        </p:nvSpPr>
        <p:spPr>
          <a:xfrm>
            <a:off x="49136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8" name="Oval 187"/>
          <p:cNvSpPr/>
          <p:nvPr/>
        </p:nvSpPr>
        <p:spPr>
          <a:xfrm>
            <a:off x="198978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9" name="Oval 188"/>
          <p:cNvSpPr/>
          <p:nvPr/>
        </p:nvSpPr>
        <p:spPr>
          <a:xfrm>
            <a:off x="213237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0" name="Oval 189"/>
          <p:cNvSpPr/>
          <p:nvPr/>
        </p:nvSpPr>
        <p:spPr>
          <a:xfrm>
            <a:off x="222426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1" name="Multiply 190"/>
          <p:cNvSpPr/>
          <p:nvPr/>
        </p:nvSpPr>
        <p:spPr>
          <a:xfrm>
            <a:off x="63150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Multiply 191"/>
          <p:cNvSpPr/>
          <p:nvPr/>
        </p:nvSpPr>
        <p:spPr>
          <a:xfrm>
            <a:off x="90830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Multiply 192"/>
          <p:cNvSpPr/>
          <p:nvPr/>
        </p:nvSpPr>
        <p:spPr>
          <a:xfrm>
            <a:off x="138749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Multiply 193"/>
          <p:cNvSpPr/>
          <p:nvPr/>
        </p:nvSpPr>
        <p:spPr>
          <a:xfrm>
            <a:off x="111484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5" name="Multiply 194"/>
          <p:cNvSpPr/>
          <p:nvPr/>
        </p:nvSpPr>
        <p:spPr>
          <a:xfrm>
            <a:off x="54213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Multiply 195"/>
          <p:cNvSpPr/>
          <p:nvPr/>
        </p:nvSpPr>
        <p:spPr>
          <a:xfrm>
            <a:off x="182422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Multiply 196"/>
          <p:cNvSpPr/>
          <p:nvPr/>
        </p:nvSpPr>
        <p:spPr>
          <a:xfrm>
            <a:off x="220683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Multiply 197"/>
          <p:cNvSpPr/>
          <p:nvPr/>
        </p:nvSpPr>
        <p:spPr>
          <a:xfrm>
            <a:off x="69477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9" name="Multiply 198"/>
          <p:cNvSpPr/>
          <p:nvPr/>
        </p:nvSpPr>
        <p:spPr>
          <a:xfrm>
            <a:off x="110268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0" name="Multiply 199"/>
          <p:cNvSpPr/>
          <p:nvPr/>
        </p:nvSpPr>
        <p:spPr>
          <a:xfrm>
            <a:off x="36454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1" name="Multiply 200"/>
          <p:cNvSpPr/>
          <p:nvPr/>
        </p:nvSpPr>
        <p:spPr>
          <a:xfrm>
            <a:off x="152528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3" name="Straight Connector 202"/>
          <p:cNvCxnSpPr/>
          <p:nvPr/>
        </p:nvCxnSpPr>
        <p:spPr>
          <a:xfrm>
            <a:off x="342626" y="1198963"/>
            <a:ext cx="2145011" cy="20798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7435758"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16200000">
            <a:off x="8645355"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TextBox 207"/>
              <p:cNvSpPr txBox="1"/>
              <p:nvPr/>
            </p:nvSpPr>
            <p:spPr>
              <a:xfrm>
                <a:off x="7435758"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8" name="TextBox 207"/>
              <p:cNvSpPr txBox="1">
                <a:spLocks noRot="1" noChangeAspect="1" noMove="1" noResize="1" noEditPoints="1" noAdjustHandles="1" noChangeArrowheads="1" noChangeShapeType="1" noTextEdit="1"/>
              </p:cNvSpPr>
              <p:nvPr/>
            </p:nvSpPr>
            <p:spPr>
              <a:xfrm>
                <a:off x="7435758" y="569493"/>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9974053"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09" name="TextBox 208"/>
              <p:cNvSpPr txBox="1">
                <a:spLocks noRot="1" noChangeAspect="1" noMove="1" noResize="1" noEditPoints="1" noAdjustHandles="1" noChangeArrowheads="1" noChangeShapeType="1" noTextEdit="1"/>
              </p:cNvSpPr>
              <p:nvPr/>
            </p:nvSpPr>
            <p:spPr>
              <a:xfrm>
                <a:off x="9974053" y="3094142"/>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210" name="Oval 209"/>
          <p:cNvSpPr/>
          <p:nvPr/>
        </p:nvSpPr>
        <p:spPr>
          <a:xfrm>
            <a:off x="8244243"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Oval 210"/>
          <p:cNvSpPr/>
          <p:nvPr/>
        </p:nvSpPr>
        <p:spPr>
          <a:xfrm>
            <a:off x="8253648"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Oval 211"/>
          <p:cNvSpPr/>
          <p:nvPr/>
        </p:nvSpPr>
        <p:spPr>
          <a:xfrm>
            <a:off x="7953538"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3" name="Oval 212"/>
          <p:cNvSpPr/>
          <p:nvPr/>
        </p:nvSpPr>
        <p:spPr>
          <a:xfrm>
            <a:off x="8087466"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4" name="Oval 213"/>
          <p:cNvSpPr/>
          <p:nvPr/>
        </p:nvSpPr>
        <p:spPr>
          <a:xfrm>
            <a:off x="8540337"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5" name="Oval 214"/>
          <p:cNvSpPr/>
          <p:nvPr/>
        </p:nvSpPr>
        <p:spPr>
          <a:xfrm>
            <a:off x="8566681"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6" name="Oval 215"/>
          <p:cNvSpPr/>
          <p:nvPr/>
        </p:nvSpPr>
        <p:spPr>
          <a:xfrm>
            <a:off x="8822264"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Oval 216"/>
          <p:cNvSpPr/>
          <p:nvPr/>
        </p:nvSpPr>
        <p:spPr>
          <a:xfrm>
            <a:off x="8529348" y="193189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8" name="Oval 217"/>
          <p:cNvSpPr/>
          <p:nvPr/>
        </p:nvSpPr>
        <p:spPr>
          <a:xfrm>
            <a:off x="8009520"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9" name="Oval 218"/>
          <p:cNvSpPr/>
          <p:nvPr/>
        </p:nvSpPr>
        <p:spPr>
          <a:xfrm>
            <a:off x="8645355"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0" name="Oval 219"/>
          <p:cNvSpPr/>
          <p:nvPr/>
        </p:nvSpPr>
        <p:spPr>
          <a:xfrm>
            <a:off x="8375355"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1" name="Oval 220"/>
          <p:cNvSpPr/>
          <p:nvPr/>
        </p:nvSpPr>
        <p:spPr>
          <a:xfrm>
            <a:off x="8814763"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Oval 221"/>
          <p:cNvSpPr/>
          <p:nvPr/>
        </p:nvSpPr>
        <p:spPr>
          <a:xfrm>
            <a:off x="9094945"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3" name="Oval 222"/>
          <p:cNvSpPr/>
          <p:nvPr/>
        </p:nvSpPr>
        <p:spPr>
          <a:xfrm>
            <a:off x="9319740"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4" name="Oval 223"/>
          <p:cNvSpPr/>
          <p:nvPr/>
        </p:nvSpPr>
        <p:spPr>
          <a:xfrm>
            <a:off x="8380652"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5" name="Oval 224"/>
          <p:cNvSpPr/>
          <p:nvPr/>
        </p:nvSpPr>
        <p:spPr>
          <a:xfrm>
            <a:off x="9449340" y="217103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6" name="Oval 225"/>
          <p:cNvSpPr/>
          <p:nvPr/>
        </p:nvSpPr>
        <p:spPr>
          <a:xfrm>
            <a:off x="9059264"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Oval 226"/>
          <p:cNvSpPr/>
          <p:nvPr/>
        </p:nvSpPr>
        <p:spPr>
          <a:xfrm>
            <a:off x="8861932"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8" name="Oval 227"/>
          <p:cNvSpPr/>
          <p:nvPr/>
        </p:nvSpPr>
        <p:spPr>
          <a:xfrm>
            <a:off x="8850182" y="240575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9" name="Oval 228"/>
          <p:cNvSpPr/>
          <p:nvPr/>
        </p:nvSpPr>
        <p:spPr>
          <a:xfrm>
            <a:off x="9094945"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0" name="Multiply 229"/>
          <p:cNvSpPr/>
          <p:nvPr/>
        </p:nvSpPr>
        <p:spPr>
          <a:xfrm>
            <a:off x="8747431"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Multiply 230"/>
          <p:cNvSpPr/>
          <p:nvPr/>
        </p:nvSpPr>
        <p:spPr>
          <a:xfrm>
            <a:off x="7858975"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2" name="Multiply 231"/>
          <p:cNvSpPr/>
          <p:nvPr/>
        </p:nvSpPr>
        <p:spPr>
          <a:xfrm>
            <a:off x="7714795"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3" name="Multiply 232"/>
          <p:cNvSpPr/>
          <p:nvPr/>
        </p:nvSpPr>
        <p:spPr>
          <a:xfrm>
            <a:off x="7494361"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4" name="Multiply 233"/>
          <p:cNvSpPr/>
          <p:nvPr/>
        </p:nvSpPr>
        <p:spPr>
          <a:xfrm>
            <a:off x="7468222"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5" name="Multiply 234"/>
          <p:cNvSpPr/>
          <p:nvPr/>
        </p:nvSpPr>
        <p:spPr>
          <a:xfrm>
            <a:off x="9395340" y="18628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6" name="Multiply 235"/>
          <p:cNvSpPr/>
          <p:nvPr/>
        </p:nvSpPr>
        <p:spPr>
          <a:xfrm>
            <a:off x="7568760"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7" name="Oval 236"/>
          <p:cNvSpPr/>
          <p:nvPr/>
        </p:nvSpPr>
        <p:spPr>
          <a:xfrm>
            <a:off x="9067183"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8" name="Oval 237"/>
          <p:cNvSpPr/>
          <p:nvPr/>
        </p:nvSpPr>
        <p:spPr>
          <a:xfrm>
            <a:off x="9248230"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9" name="Oval 238"/>
          <p:cNvSpPr/>
          <p:nvPr/>
        </p:nvSpPr>
        <p:spPr>
          <a:xfrm>
            <a:off x="9301664"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Multiply 239"/>
          <p:cNvSpPr/>
          <p:nvPr/>
        </p:nvSpPr>
        <p:spPr>
          <a:xfrm>
            <a:off x="7708900"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1" name="Multiply 240"/>
          <p:cNvSpPr/>
          <p:nvPr/>
        </p:nvSpPr>
        <p:spPr>
          <a:xfrm>
            <a:off x="7985699"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2" name="Multiply 241"/>
          <p:cNvSpPr/>
          <p:nvPr/>
        </p:nvSpPr>
        <p:spPr>
          <a:xfrm>
            <a:off x="8464890"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3" name="Multiply 242"/>
          <p:cNvSpPr/>
          <p:nvPr/>
        </p:nvSpPr>
        <p:spPr>
          <a:xfrm>
            <a:off x="8192242"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4" name="Multiply 243"/>
          <p:cNvSpPr/>
          <p:nvPr/>
        </p:nvSpPr>
        <p:spPr>
          <a:xfrm>
            <a:off x="7619533"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5" name="Multiply 244"/>
          <p:cNvSpPr/>
          <p:nvPr/>
        </p:nvSpPr>
        <p:spPr>
          <a:xfrm>
            <a:off x="8901616"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6" name="Multiply 245"/>
          <p:cNvSpPr/>
          <p:nvPr/>
        </p:nvSpPr>
        <p:spPr>
          <a:xfrm>
            <a:off x="9284230"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7" name="Multiply 246"/>
          <p:cNvSpPr/>
          <p:nvPr/>
        </p:nvSpPr>
        <p:spPr>
          <a:xfrm>
            <a:off x="7772170"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8" name="Multiply 247"/>
          <p:cNvSpPr/>
          <p:nvPr/>
        </p:nvSpPr>
        <p:spPr>
          <a:xfrm>
            <a:off x="8180077"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9" name="Multiply 248"/>
          <p:cNvSpPr/>
          <p:nvPr/>
        </p:nvSpPr>
        <p:spPr>
          <a:xfrm>
            <a:off x="7441935"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0" name="Multiply 249"/>
          <p:cNvSpPr/>
          <p:nvPr/>
        </p:nvSpPr>
        <p:spPr>
          <a:xfrm>
            <a:off x="8602681"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Freeform 252"/>
          <p:cNvSpPr/>
          <p:nvPr/>
        </p:nvSpPr>
        <p:spPr>
          <a:xfrm>
            <a:off x="7895448" y="762000"/>
            <a:ext cx="2251852" cy="19113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85544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spTree>
    <p:extLst>
      <p:ext uri="{BB962C8B-B14F-4D97-AF65-F5344CB8AC3E}">
        <p14:creationId xmlns:p14="http://schemas.microsoft.com/office/powerpoint/2010/main" val="1318985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351433" y="1294235"/>
            <a:ext cx="6204019" cy="4248519"/>
            <a:chOff x="4351433" y="1294235"/>
            <a:chExt cx="6204019" cy="4248519"/>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02417" y="1294235"/>
                  <a:ext cx="3077161" cy="681982"/>
                </a:xfrm>
                <a:prstGeom prst="rect">
                  <a:avLst/>
                </a:prstGeom>
                <a:noFill/>
              </p:spPr>
              <p:txBody>
                <a:bodyPr wrap="square" rtlCol="0">
                  <a:spAutoFit/>
                </a:bodyPr>
                <a:lstStyle/>
                <a:p>
                  <a:pPr algn="ctr"/>
                  <a:r>
                    <a:rPr lang="pt-BR" b="1" dirty="0" smtClean="0">
                      <a:latin typeface="Cambria Math" panose="02040503050406030204" pitchFamily="18" charset="0"/>
                    </a:rPr>
                    <a:t>Taxa de verdadeiros positivos</a:t>
                  </a:r>
                </a:p>
                <a:p>
                  <a:pPr algn="ct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𝑟𝑒𝑐𝑎𝑙𝑙</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1" i="1" smtClean="0">
                            <a:latin typeface="Cambria Math" panose="02040503050406030204" pitchFamily="18" charset="0"/>
                          </a:rPr>
                          <m:t>=</m:t>
                        </m:r>
                        <m:r>
                          <a:rPr lang="pt-BR" b="1" i="1" smtClean="0">
                            <a:latin typeface="Cambria Math" panose="02040503050406030204" pitchFamily="18" charset="0"/>
                          </a:rPr>
                          <m:t>𝟏</m:t>
                        </m:r>
                        <m:r>
                          <a:rPr lang="pt-BR" b="1"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02417" y="1294235"/>
                  <a:ext cx="3077161" cy="681982"/>
                </a:xfrm>
                <a:prstGeom prst="rect">
                  <a:avLst/>
                </a:prstGeom>
                <a:blipFill rotWithShape="0">
                  <a:blip r:embed="rId2"/>
                  <a:stretch>
                    <a:fillRect l="-1782" t="-5357"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86587" y="4860772"/>
                  <a:ext cx="3768865" cy="681982"/>
                </a:xfrm>
                <a:prstGeom prst="rect">
                  <a:avLst/>
                </a:prstGeom>
                <a:noFill/>
              </p:spPr>
              <p:txBody>
                <a:bodyPr wrap="square" rtlCol="0">
                  <a:spAutoFit/>
                </a:bodyPr>
                <a:lstStyle/>
                <a:p>
                  <a:r>
                    <a:rPr lang="pt-BR" b="1" dirty="0" smtClean="0">
                      <a:latin typeface="Cambria Math" panose="02040503050406030204" pitchFamily="18" charset="0"/>
                    </a:rPr>
                    <a:t>Taxa de falsos positivos</a:t>
                  </a:r>
                </a:p>
                <a:p>
                  <a:r>
                    <a:rPr lang="pt-BR" dirty="0" smtClean="0"/>
                    <a:t>1 – </a:t>
                  </a:r>
                  <a:r>
                    <a:rPr lang="pt-BR" i="1" dirty="0" smtClean="0"/>
                    <a:t>especificidade</a:t>
                  </a:r>
                  <a:r>
                    <a:rPr lang="pt-BR" dirty="0" smtClean="0"/>
                    <a:t>(</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86587" y="4860772"/>
                  <a:ext cx="3768865" cy="681982"/>
                </a:xfrm>
                <a:prstGeom prst="rect">
                  <a:avLst/>
                </a:prstGeom>
                <a:blipFill rotWithShape="0">
                  <a:blip r:embed="rId3"/>
                  <a:stretch>
                    <a:fillRect l="-1292" t="-5357" b="-11607"/>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grpSp>
    </p:spTree>
    <p:extLst>
      <p:ext uri="{BB962C8B-B14F-4D97-AF65-F5344CB8AC3E}">
        <p14:creationId xmlns:p14="http://schemas.microsoft.com/office/powerpoint/2010/main" val="1351101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smtClean="0"/>
                <a:t>Classificador A</a:t>
              </a:r>
              <a:endParaRPr lang="pt-BR" sz="1200" dirty="0"/>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smtClean="0"/>
                <a:t>Classificador B</a:t>
              </a:r>
              <a:endParaRPr lang="pt-BR" sz="1200" dirty="0"/>
            </a:p>
          </p:txBody>
        </p:sp>
      </p:grpSp>
    </p:spTree>
    <p:extLst>
      <p:ext uri="{BB962C8B-B14F-4D97-AF65-F5344CB8AC3E}">
        <p14:creationId xmlns:p14="http://schemas.microsoft.com/office/powerpoint/2010/main" val="1000651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74075" y="322236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Isosceles Triangle 5"/>
          <p:cNvSpPr/>
          <p:nvPr/>
        </p:nvSpPr>
        <p:spPr>
          <a:xfrm>
            <a:off x="5641761" y="32139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5525940" y="257798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6291319" y="258870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940228" y="259375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693806" y="3605528"/>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992370" y="3039109"/>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622800" y="280504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Isosceles Triangle 12"/>
          <p:cNvSpPr/>
          <p:nvPr/>
        </p:nvSpPr>
        <p:spPr>
          <a:xfrm>
            <a:off x="5344200" y="350843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Isosceles Triangle 13"/>
          <p:cNvSpPr/>
          <p:nvPr/>
        </p:nvSpPr>
        <p:spPr>
          <a:xfrm>
            <a:off x="5360793" y="383100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209169" y="401301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096957" y="363240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85579" y="362085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789193" y="396043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5370846" y="297815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Rectangle 19"/>
              <p:cNvSpPr/>
              <p:nvPr/>
            </p:nvSpPr>
            <p:spPr>
              <a:xfrm>
                <a:off x="6956938" y="2872178"/>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0" name="Rectangle 19"/>
              <p:cNvSpPr>
                <a:spLocks noRot="1" noChangeAspect="1" noMove="1" noResize="1" noEditPoints="1" noAdjustHandles="1" noChangeArrowheads="1" noChangeShapeType="1" noTextEdit="1"/>
              </p:cNvSpPr>
              <p:nvPr/>
            </p:nvSpPr>
            <p:spPr>
              <a:xfrm>
                <a:off x="6956938" y="2872178"/>
                <a:ext cx="662657" cy="505993"/>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5575482" y="1927454"/>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575482" y="1927454"/>
                <a:ext cx="655076" cy="505993"/>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310319" y="395266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7310319" y="3952666"/>
                <a:ext cx="1001167" cy="46707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936061" y="3407789"/>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6936061" y="3407789"/>
                <a:ext cx="1300774" cy="46707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243200" y="1906777"/>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4" name="Rectangle 23"/>
              <p:cNvSpPr>
                <a:spLocks noRot="1" noChangeAspect="1" noMove="1" noResize="1" noEditPoints="1" noAdjustHandles="1" noChangeArrowheads="1" noChangeShapeType="1" noTextEdit="1"/>
              </p:cNvSpPr>
              <p:nvPr/>
            </p:nvSpPr>
            <p:spPr>
              <a:xfrm>
                <a:off x="6243200" y="1906777"/>
                <a:ext cx="1300774" cy="467070"/>
              </a:xfrm>
              <a:prstGeom prst="rect">
                <a:avLst/>
              </a:prstGeom>
              <a:blipFill rotWithShape="0">
                <a:blip r:embed="rId6"/>
                <a:stretch>
                  <a:fillRect/>
                </a:stretch>
              </a:blipFill>
            </p:spPr>
            <p:txBody>
              <a:bodyPr/>
              <a:lstStyle/>
              <a:p>
                <a:r>
                  <a:rPr lang="pt-BR">
                    <a:noFill/>
                  </a:rPr>
                  <a:t> </a:t>
                </a:r>
              </a:p>
            </p:txBody>
          </p:sp>
        </mc:Fallback>
      </mc:AlternateContent>
      <p:sp>
        <p:nvSpPr>
          <p:cNvPr id="25" name="Rectangle 24"/>
          <p:cNvSpPr/>
          <p:nvPr/>
        </p:nvSpPr>
        <p:spPr>
          <a:xfrm>
            <a:off x="5252838" y="3379159"/>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p:cNvSpPr/>
          <p:nvPr/>
        </p:nvSpPr>
        <p:spPr>
          <a:xfrm>
            <a:off x="5252838" y="294953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p:cNvSpPr/>
          <p:nvPr/>
        </p:nvSpPr>
        <p:spPr>
          <a:xfrm>
            <a:off x="5252838" y="2525066"/>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p:cNvSpPr/>
          <p:nvPr/>
        </p:nvSpPr>
        <p:spPr>
          <a:xfrm>
            <a:off x="5252838" y="380118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p:cNvSpPr/>
          <p:nvPr/>
        </p:nvSpPr>
        <p:spPr>
          <a:xfrm rot="5400000">
            <a:off x="4626088" y="3165022"/>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p:cNvSpPr/>
          <p:nvPr/>
        </p:nvSpPr>
        <p:spPr>
          <a:xfrm rot="5400000">
            <a:off x="5046266" y="3167098"/>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p:cNvSpPr/>
          <p:nvPr/>
        </p:nvSpPr>
        <p:spPr>
          <a:xfrm rot="5400000">
            <a:off x="5471052" y="317228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rot="5400000">
            <a:off x="5895838" y="316583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3" name="Straight Arrow Connector 32"/>
          <p:cNvCxnSpPr/>
          <p:nvPr/>
        </p:nvCxnSpPr>
        <p:spPr>
          <a:xfrm>
            <a:off x="5252394" y="4227065"/>
            <a:ext cx="22886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266042" y="1965610"/>
            <a:ext cx="0" cy="22763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676417" y="1490460"/>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4676417" y="1490460"/>
                <a:ext cx="1001167" cy="467070"/>
              </a:xfrm>
              <a:prstGeom prst="rect">
                <a:avLst/>
              </a:prstGeom>
              <a:blipFill rotWithShape="0">
                <a:blip r:embed="rId7"/>
                <a:stretch>
                  <a:fillRect/>
                </a:stretch>
              </a:blipFill>
            </p:spPr>
            <p:txBody>
              <a:bodyPr/>
              <a:lstStyle/>
              <a:p>
                <a:r>
                  <a:rPr lang="pt-BR">
                    <a:noFill/>
                  </a:rPr>
                  <a:t> </a:t>
                </a:r>
              </a:p>
            </p:txBody>
          </p:sp>
        </mc:Fallback>
      </mc:AlternateContent>
      <p:cxnSp>
        <p:nvCxnSpPr>
          <p:cNvPr id="36" name="Straight Connector 35"/>
          <p:cNvCxnSpPr/>
          <p:nvPr/>
        </p:nvCxnSpPr>
        <p:spPr>
          <a:xfrm>
            <a:off x="5251951" y="2547503"/>
            <a:ext cx="1704906" cy="16733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48446" y="4084926"/>
            <a:ext cx="334672" cy="350302"/>
          </a:xfrm>
          <a:prstGeom prst="rect">
            <a:avLst/>
          </a:prstGeom>
          <a:noFill/>
        </p:spPr>
        <p:txBody>
          <a:bodyPr wrap="none" rtlCol="0">
            <a:spAutoFit/>
          </a:bodyPr>
          <a:lstStyle/>
          <a:p>
            <a:r>
              <a:rPr lang="pt-BR" sz="1200" dirty="0" smtClean="0"/>
              <a:t>0</a:t>
            </a:r>
            <a:endParaRPr lang="pt-BR" sz="1200" dirty="0"/>
          </a:p>
        </p:txBody>
      </p:sp>
      <p:sp>
        <p:nvSpPr>
          <p:cNvPr id="38" name="TextBox 37"/>
          <p:cNvSpPr txBox="1"/>
          <p:nvPr/>
        </p:nvSpPr>
        <p:spPr>
          <a:xfrm>
            <a:off x="4948446" y="3627527"/>
            <a:ext cx="334672" cy="350302"/>
          </a:xfrm>
          <a:prstGeom prst="rect">
            <a:avLst/>
          </a:prstGeom>
          <a:noFill/>
        </p:spPr>
        <p:txBody>
          <a:bodyPr wrap="none" rtlCol="0">
            <a:spAutoFit/>
          </a:bodyPr>
          <a:lstStyle/>
          <a:p>
            <a:r>
              <a:rPr lang="pt-BR" sz="1200" dirty="0" smtClean="0"/>
              <a:t>1</a:t>
            </a:r>
            <a:endParaRPr lang="pt-BR" sz="1200" dirty="0"/>
          </a:p>
        </p:txBody>
      </p:sp>
      <p:sp>
        <p:nvSpPr>
          <p:cNvPr id="39" name="TextBox 38"/>
          <p:cNvSpPr txBox="1"/>
          <p:nvPr/>
        </p:nvSpPr>
        <p:spPr>
          <a:xfrm>
            <a:off x="4949977" y="3191729"/>
            <a:ext cx="334672" cy="350302"/>
          </a:xfrm>
          <a:prstGeom prst="rect">
            <a:avLst/>
          </a:prstGeom>
          <a:noFill/>
        </p:spPr>
        <p:txBody>
          <a:bodyPr wrap="none" rtlCol="0">
            <a:spAutoFit/>
          </a:bodyPr>
          <a:lstStyle/>
          <a:p>
            <a:r>
              <a:rPr lang="pt-BR" sz="1200" dirty="0"/>
              <a:t>2</a:t>
            </a:r>
          </a:p>
        </p:txBody>
      </p:sp>
      <p:sp>
        <p:nvSpPr>
          <p:cNvPr id="40" name="TextBox 39"/>
          <p:cNvSpPr txBox="1"/>
          <p:nvPr/>
        </p:nvSpPr>
        <p:spPr>
          <a:xfrm>
            <a:off x="4948632" y="2784145"/>
            <a:ext cx="334672" cy="350302"/>
          </a:xfrm>
          <a:prstGeom prst="rect">
            <a:avLst/>
          </a:prstGeom>
          <a:noFill/>
        </p:spPr>
        <p:txBody>
          <a:bodyPr wrap="none" rtlCol="0">
            <a:spAutoFit/>
          </a:bodyPr>
          <a:lstStyle/>
          <a:p>
            <a:r>
              <a:rPr lang="pt-BR" sz="1200" dirty="0"/>
              <a:t>3</a:t>
            </a:r>
          </a:p>
        </p:txBody>
      </p:sp>
      <p:sp>
        <p:nvSpPr>
          <p:cNvPr id="41" name="TextBox 40"/>
          <p:cNvSpPr txBox="1"/>
          <p:nvPr/>
        </p:nvSpPr>
        <p:spPr>
          <a:xfrm>
            <a:off x="4948446" y="2402534"/>
            <a:ext cx="334672" cy="350302"/>
          </a:xfrm>
          <a:prstGeom prst="rect">
            <a:avLst/>
          </a:prstGeom>
          <a:noFill/>
        </p:spPr>
        <p:txBody>
          <a:bodyPr wrap="none" rtlCol="0">
            <a:spAutoFit/>
          </a:bodyPr>
          <a:lstStyle/>
          <a:p>
            <a:r>
              <a:rPr lang="pt-BR" sz="1200" dirty="0" smtClean="0"/>
              <a:t>4</a:t>
            </a:r>
            <a:endParaRPr lang="pt-BR" sz="1200" dirty="0"/>
          </a:p>
        </p:txBody>
      </p:sp>
      <p:sp>
        <p:nvSpPr>
          <p:cNvPr id="42" name="TextBox 41"/>
          <p:cNvSpPr txBox="1"/>
          <p:nvPr/>
        </p:nvSpPr>
        <p:spPr>
          <a:xfrm>
            <a:off x="5521036" y="4194402"/>
            <a:ext cx="334672" cy="350302"/>
          </a:xfrm>
          <a:prstGeom prst="rect">
            <a:avLst/>
          </a:prstGeom>
          <a:noFill/>
        </p:spPr>
        <p:txBody>
          <a:bodyPr wrap="none" rtlCol="0">
            <a:spAutoFit/>
          </a:bodyPr>
          <a:lstStyle/>
          <a:p>
            <a:r>
              <a:rPr lang="pt-BR" sz="1200" dirty="0" smtClean="0"/>
              <a:t>1</a:t>
            </a:r>
            <a:endParaRPr lang="pt-BR" sz="1200" dirty="0"/>
          </a:p>
        </p:txBody>
      </p:sp>
      <p:sp>
        <p:nvSpPr>
          <p:cNvPr id="43" name="TextBox 42"/>
          <p:cNvSpPr txBox="1"/>
          <p:nvPr/>
        </p:nvSpPr>
        <p:spPr>
          <a:xfrm>
            <a:off x="5937300" y="4193465"/>
            <a:ext cx="334672" cy="350302"/>
          </a:xfrm>
          <a:prstGeom prst="rect">
            <a:avLst/>
          </a:prstGeom>
          <a:noFill/>
        </p:spPr>
        <p:txBody>
          <a:bodyPr wrap="none" rtlCol="0">
            <a:spAutoFit/>
          </a:bodyPr>
          <a:lstStyle/>
          <a:p>
            <a:r>
              <a:rPr lang="pt-BR" sz="1200" dirty="0" smtClean="0"/>
              <a:t>2</a:t>
            </a:r>
            <a:endParaRPr lang="pt-BR" sz="1200" dirty="0"/>
          </a:p>
        </p:txBody>
      </p:sp>
      <p:sp>
        <p:nvSpPr>
          <p:cNvPr id="44" name="TextBox 43"/>
          <p:cNvSpPr txBox="1"/>
          <p:nvPr/>
        </p:nvSpPr>
        <p:spPr>
          <a:xfrm>
            <a:off x="6382247" y="4186201"/>
            <a:ext cx="334672" cy="350302"/>
          </a:xfrm>
          <a:prstGeom prst="rect">
            <a:avLst/>
          </a:prstGeom>
          <a:noFill/>
        </p:spPr>
        <p:txBody>
          <a:bodyPr wrap="none" rtlCol="0">
            <a:spAutoFit/>
          </a:bodyPr>
          <a:lstStyle/>
          <a:p>
            <a:r>
              <a:rPr lang="pt-BR" sz="1200" dirty="0"/>
              <a:t>3</a:t>
            </a:r>
          </a:p>
        </p:txBody>
      </p:sp>
      <p:sp>
        <p:nvSpPr>
          <p:cNvPr id="45" name="TextBox 44"/>
          <p:cNvSpPr txBox="1"/>
          <p:nvPr/>
        </p:nvSpPr>
        <p:spPr>
          <a:xfrm>
            <a:off x="6827194" y="4186201"/>
            <a:ext cx="334672" cy="350302"/>
          </a:xfrm>
          <a:prstGeom prst="rect">
            <a:avLst/>
          </a:prstGeom>
          <a:noFill/>
        </p:spPr>
        <p:txBody>
          <a:bodyPr wrap="none" rtlCol="0">
            <a:spAutoFit/>
          </a:bodyPr>
          <a:lstStyle/>
          <a:p>
            <a:r>
              <a:rPr lang="pt-BR" sz="1200" dirty="0" smtClean="0"/>
              <a:t>4</a:t>
            </a:r>
            <a:endParaRPr lang="pt-BR" sz="1200" dirty="0"/>
          </a:p>
        </p:txBody>
      </p:sp>
    </p:spTree>
    <p:extLst>
      <p:ext uri="{BB962C8B-B14F-4D97-AF65-F5344CB8AC3E}">
        <p14:creationId xmlns:p14="http://schemas.microsoft.com/office/powerpoint/2010/main" val="1625961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859116" y="1821121"/>
            <a:ext cx="3427225" cy="624274"/>
            <a:chOff x="7859116" y="1821121"/>
            <a:chExt cx="3427225" cy="624274"/>
          </a:xfrm>
        </p:grpSpPr>
        <p:cxnSp>
          <p:nvCxnSpPr>
            <p:cNvPr id="4" name="Straight Arrow Connector 3"/>
            <p:cNvCxnSpPr/>
            <p:nvPr/>
          </p:nvCxnSpPr>
          <p:spPr>
            <a:xfrm>
              <a:off x="7859116" y="1987422"/>
              <a:ext cx="320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11103022" y="1839397"/>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11103022" y="1839397"/>
                  <a:ext cx="183319" cy="276999"/>
                </a:xfrm>
                <a:prstGeom prst="rect">
                  <a:avLst/>
                </a:prstGeom>
                <a:blipFill rotWithShape="0">
                  <a:blip r:embed="rId2"/>
                  <a:stretch>
                    <a:fillRect l="-20000" r="-13333"/>
                  </a:stretch>
                </a:blipFill>
              </p:spPr>
              <p:txBody>
                <a:bodyPr/>
                <a:lstStyle/>
                <a:p>
                  <a:r>
                    <a:rPr lang="pt-BR">
                      <a:noFill/>
                    </a:rPr>
                    <a:t> </a:t>
                  </a:r>
                </a:p>
              </p:txBody>
            </p:sp>
          </mc:Fallback>
        </mc:AlternateContent>
        <p:cxnSp>
          <p:nvCxnSpPr>
            <p:cNvPr id="7" name="Straight Connector 6"/>
            <p:cNvCxnSpPr/>
            <p:nvPr/>
          </p:nvCxnSpPr>
          <p:spPr>
            <a:xfrm>
              <a:off x="8509773" y="1825497"/>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45785" y="1821121"/>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427779" y="1821121"/>
              <a:ext cx="0" cy="323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9336119" y="2168396"/>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m:t>
                        </m:r>
                      </m:oMath>
                    </m:oMathPara>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9336119" y="2168396"/>
                  <a:ext cx="181140" cy="276999"/>
                </a:xfrm>
                <a:prstGeom prst="rect">
                  <a:avLst/>
                </a:prstGeom>
                <a:blipFill rotWithShape="0">
                  <a:blip r:embed="rId3"/>
                  <a:stretch>
                    <a:fillRect l="-34483" r="-31034" b="-6667"/>
                  </a:stretch>
                </a:blipFill>
              </p:spPr>
              <p:txBody>
                <a:bodyPr/>
                <a:lstStyle/>
                <a:p>
                  <a:r>
                    <a:rPr lang="pt-BR">
                      <a:noFill/>
                    </a:rPr>
                    <a:t> </a:t>
                  </a:r>
                </a:p>
              </p:txBody>
            </p:sp>
          </mc:Fallback>
        </mc:AlternateContent>
        <p:sp>
          <p:nvSpPr>
            <p:cNvPr id="15" name="TextBox 14"/>
            <p:cNvSpPr txBox="1"/>
            <p:nvPr/>
          </p:nvSpPr>
          <p:spPr>
            <a:xfrm>
              <a:off x="10287275" y="2168396"/>
              <a:ext cx="117020" cy="276999"/>
            </a:xfrm>
            <a:prstGeom prst="rect">
              <a:avLst/>
            </a:prstGeom>
            <a:noFill/>
          </p:spPr>
          <p:txBody>
            <a:bodyPr wrap="none" lIns="0" tIns="0" rIns="0" bIns="0" rtlCol="0">
              <a:spAutoFit/>
            </a:bodyPr>
            <a:lstStyle/>
            <a:p>
              <a:r>
                <a:rPr lang="pt-BR" dirty="0" smtClean="0"/>
                <a:t>1</a:t>
              </a:r>
              <a:endParaRPr lang="pt-BR" dirty="0"/>
            </a:p>
          </p:txBody>
        </p:sp>
        <p:sp>
          <p:nvSpPr>
            <p:cNvPr id="16" name="TextBox 15"/>
            <p:cNvSpPr txBox="1"/>
            <p:nvPr/>
          </p:nvSpPr>
          <p:spPr>
            <a:xfrm>
              <a:off x="8378551" y="2168395"/>
              <a:ext cx="187552" cy="276999"/>
            </a:xfrm>
            <a:prstGeom prst="rect">
              <a:avLst/>
            </a:prstGeom>
            <a:noFill/>
          </p:spPr>
          <p:txBody>
            <a:bodyPr wrap="none" lIns="0" tIns="0" rIns="0" bIns="0" rtlCol="0">
              <a:spAutoFit/>
            </a:bodyPr>
            <a:lstStyle/>
            <a:p>
              <a:r>
                <a:rPr lang="pt-BR" dirty="0" smtClean="0"/>
                <a:t>-1</a:t>
              </a:r>
              <a:endParaRPr lang="pt-BR" dirty="0"/>
            </a:p>
          </p:txBody>
        </p:sp>
      </p:grpSp>
      <p:grpSp>
        <p:nvGrpSpPr>
          <p:cNvPr id="40" name="Group 39"/>
          <p:cNvGrpSpPr/>
          <p:nvPr/>
        </p:nvGrpSpPr>
        <p:grpSpPr>
          <a:xfrm>
            <a:off x="1245521" y="1098439"/>
            <a:ext cx="4713860" cy="4285019"/>
            <a:chOff x="1245521" y="1098439"/>
            <a:chExt cx="4713860" cy="4285019"/>
          </a:xfrm>
        </p:grpSpPr>
        <p:cxnSp>
          <p:nvCxnSpPr>
            <p:cNvPr id="18" name="Straight Arrow Connector 17"/>
            <p:cNvCxnSpPr/>
            <p:nvPr/>
          </p:nvCxnSpPr>
          <p:spPr>
            <a:xfrm flipV="1">
              <a:off x="3192368" y="1423458"/>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245521" y="3432562"/>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11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13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2870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411036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813503" y="2019942"/>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Box 24"/>
            <p:cNvSpPr txBox="1"/>
            <p:nvPr/>
          </p:nvSpPr>
          <p:spPr>
            <a:xfrm>
              <a:off x="4671449" y="3034126"/>
              <a:ext cx="1287932" cy="369332"/>
            </a:xfrm>
            <a:prstGeom prst="rect">
              <a:avLst/>
            </a:prstGeom>
            <a:noFill/>
          </p:spPr>
          <p:txBody>
            <a:bodyPr wrap="square" rtlCol="0">
              <a:spAutoFit/>
            </a:bodyPr>
            <a:lstStyle/>
            <a:p>
              <a:pPr algn="ctr"/>
              <a:r>
                <a:rPr lang="pt-BR" dirty="0" smtClean="0"/>
                <a:t>In-Phase(I)</a:t>
              </a:r>
              <a:endParaRPr lang="pt-BR" dirty="0"/>
            </a:p>
          </p:txBody>
        </p:sp>
        <p:sp>
          <p:nvSpPr>
            <p:cNvPr id="26" name="TextBox 25"/>
            <p:cNvSpPr txBox="1"/>
            <p:nvPr/>
          </p:nvSpPr>
          <p:spPr>
            <a:xfrm>
              <a:off x="2334646" y="1098439"/>
              <a:ext cx="1638703" cy="369332"/>
            </a:xfrm>
            <a:prstGeom prst="rect">
              <a:avLst/>
            </a:prstGeom>
            <a:noFill/>
          </p:spPr>
          <p:txBody>
            <a:bodyPr wrap="square" rtlCol="0">
              <a:spAutoFit/>
            </a:bodyPr>
            <a:lstStyle/>
            <a:p>
              <a:pPr algn="ctr"/>
              <a:r>
                <a:rPr lang="pt-BR" dirty="0" smtClean="0"/>
                <a:t>Quadrature (Q)</a:t>
              </a:r>
              <a:endParaRPr lang="pt-BR" dirty="0"/>
            </a:p>
          </p:txBody>
        </p:sp>
        <p:sp>
          <p:nvSpPr>
            <p:cNvPr id="27" name="TextBox 26"/>
            <p:cNvSpPr txBox="1"/>
            <p:nvPr/>
          </p:nvSpPr>
          <p:spPr>
            <a:xfrm>
              <a:off x="3973349" y="2032545"/>
              <a:ext cx="418037" cy="338554"/>
            </a:xfrm>
            <a:prstGeom prst="rect">
              <a:avLst/>
            </a:prstGeom>
            <a:noFill/>
          </p:spPr>
          <p:txBody>
            <a:bodyPr wrap="square" rtlCol="0">
              <a:spAutoFit/>
            </a:bodyPr>
            <a:lstStyle/>
            <a:p>
              <a:r>
                <a:rPr lang="pt-BR" sz="1600" dirty="0" smtClean="0"/>
                <a:t>00</a:t>
              </a:r>
              <a:endParaRPr lang="pt-BR" sz="1600" dirty="0"/>
            </a:p>
          </p:txBody>
        </p:sp>
        <p:sp>
          <p:nvSpPr>
            <p:cNvPr id="28" name="TextBox 27"/>
            <p:cNvSpPr txBox="1"/>
            <p:nvPr/>
          </p:nvSpPr>
          <p:spPr>
            <a:xfrm>
              <a:off x="1993351" y="2032545"/>
              <a:ext cx="418037" cy="338554"/>
            </a:xfrm>
            <a:prstGeom prst="rect">
              <a:avLst/>
            </a:prstGeom>
            <a:noFill/>
          </p:spPr>
          <p:txBody>
            <a:bodyPr wrap="square" rtlCol="0">
              <a:spAutoFit/>
            </a:bodyPr>
            <a:lstStyle/>
            <a:p>
              <a:r>
                <a:rPr lang="pt-BR" sz="1600" dirty="0" smtClean="0"/>
                <a:t>01</a:t>
              </a:r>
              <a:endParaRPr lang="pt-BR" sz="1600" dirty="0"/>
            </a:p>
          </p:txBody>
        </p:sp>
        <p:sp>
          <p:nvSpPr>
            <p:cNvPr id="29" name="TextBox 28"/>
            <p:cNvSpPr txBox="1"/>
            <p:nvPr/>
          </p:nvSpPr>
          <p:spPr>
            <a:xfrm>
              <a:off x="1993351" y="4491876"/>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30" name="TextBox 29"/>
            <p:cNvSpPr txBox="1"/>
            <p:nvPr/>
          </p:nvSpPr>
          <p:spPr>
            <a:xfrm>
              <a:off x="3976796" y="4491876"/>
              <a:ext cx="418037" cy="338554"/>
            </a:xfrm>
            <a:prstGeom prst="rect">
              <a:avLst/>
            </a:prstGeom>
            <a:noFill/>
          </p:spPr>
          <p:txBody>
            <a:bodyPr wrap="square" rtlCol="0">
              <a:spAutoFit/>
            </a:bodyPr>
            <a:lstStyle/>
            <a:p>
              <a:r>
                <a:rPr lang="pt-BR" sz="1600" dirty="0" smtClean="0"/>
                <a:t>1</a:t>
              </a:r>
              <a:r>
                <a:rPr lang="pt-BR" sz="1600" dirty="0"/>
                <a:t>0</a:t>
              </a:r>
            </a:p>
          </p:txBody>
        </p:sp>
        <p:cxnSp>
          <p:nvCxnSpPr>
            <p:cNvPr id="31" name="Straight Connector 30"/>
            <p:cNvCxnSpPr/>
            <p:nvPr/>
          </p:nvCxnSpPr>
          <p:spPr>
            <a:xfrm>
              <a:off x="3072163" y="2450166"/>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075618" y="441357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4063893" y="3435115"/>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2090313" y="3429464"/>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3246828" y="227651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246828" y="2276515"/>
                  <a:ext cx="658012" cy="333168"/>
                </a:xfrm>
                <a:prstGeom prst="rect">
                  <a:avLst/>
                </a:prstGeom>
                <a:blipFill rotWithShape="0">
                  <a:blip r:embed="rId4"/>
                  <a:stretch>
                    <a:fillRect l="-13889" t="-78182" r="-31481"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17374" y="348798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3817374" y="3487984"/>
                  <a:ext cx="658012" cy="333168"/>
                </a:xfrm>
                <a:prstGeom prst="rect">
                  <a:avLst/>
                </a:prstGeom>
                <a:blipFill rotWithShape="0">
                  <a:blip r:embed="rId5"/>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253853" y="422603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253853" y="4226035"/>
                  <a:ext cx="658012" cy="333168"/>
                </a:xfrm>
                <a:prstGeom prst="rect">
                  <a:avLst/>
                </a:prstGeom>
                <a:blipFill rotWithShape="0">
                  <a:blip r:embed="rId6"/>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869307" y="3542587"/>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869307" y="3542587"/>
                  <a:ext cx="658012" cy="333168"/>
                </a:xfrm>
                <a:prstGeom prst="rect">
                  <a:avLst/>
                </a:prstGeom>
                <a:blipFill rotWithShape="0">
                  <a:blip r:embed="rId7"/>
                  <a:stretch>
                    <a:fillRect t="-78182" r="-47222"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37772028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194241" y="188509"/>
            <a:ext cx="8286339" cy="6506243"/>
            <a:chOff x="2194241" y="188509"/>
            <a:chExt cx="8286339" cy="6506243"/>
          </a:xfrm>
        </p:grpSpPr>
        <p:grpSp>
          <p:nvGrpSpPr>
            <p:cNvPr id="63" name="Group 62"/>
            <p:cNvGrpSpPr/>
            <p:nvPr/>
          </p:nvGrpSpPr>
          <p:grpSpPr>
            <a:xfrm>
              <a:off x="2194241" y="2343949"/>
              <a:ext cx="2614572" cy="2044068"/>
              <a:chOff x="838200" y="2110077"/>
              <a:chExt cx="2614572" cy="2044068"/>
            </a:xfrm>
          </p:grpSpPr>
          <p:cxnSp>
            <p:nvCxnSpPr>
              <p:cNvPr id="5" name="Straight Connector 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2"/>
                    <a:stretch>
                      <a:fillRect r="-3448"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3"/>
                    <a:stretch>
                      <a:fillRect r="-1695" b="-46341"/>
                    </a:stretch>
                  </a:blipFill>
                </p:spPr>
                <p:txBody>
                  <a:bodyPr/>
                  <a:lstStyle/>
                  <a:p>
                    <a:r>
                      <a:rPr lang="pt-BR">
                        <a:noFill/>
                      </a:rPr>
                      <a:t> </a:t>
                    </a:r>
                  </a:p>
                </p:txBody>
              </p:sp>
            </mc:Fallback>
          </mc:AlternateContent>
          <p:sp>
            <p:nvSpPr>
              <p:cNvPr id="15" name="Oval 14"/>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55"/>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4" name="Group 63"/>
            <p:cNvGrpSpPr/>
            <p:nvPr/>
          </p:nvGrpSpPr>
          <p:grpSpPr>
            <a:xfrm>
              <a:off x="6571874" y="4650684"/>
              <a:ext cx="2614572" cy="2044068"/>
              <a:chOff x="838200" y="2110077"/>
              <a:chExt cx="2614572" cy="2044068"/>
            </a:xfrm>
          </p:grpSpPr>
          <p:cxnSp>
            <p:nvCxnSpPr>
              <p:cNvPr id="65" name="Straight Connector 6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7" name="TextBox 6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4"/>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8" name="TextBox 6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5"/>
                    <a:stretch>
                      <a:fillRect r="-1724" b="-42857"/>
                    </a:stretch>
                  </a:blipFill>
                </p:spPr>
                <p:txBody>
                  <a:bodyPr/>
                  <a:lstStyle/>
                  <a:p>
                    <a:r>
                      <a:rPr lang="pt-BR">
                        <a:noFill/>
                      </a:rPr>
                      <a:t> </a:t>
                    </a:r>
                  </a:p>
                </p:txBody>
              </p:sp>
            </mc:Fallback>
          </mc:AlternateContent>
          <p:sp>
            <p:nvSpPr>
              <p:cNvPr id="69" name="Oval 68"/>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Multiply 73"/>
              <p:cNvSpPr/>
              <p:nvPr/>
            </p:nvSpPr>
            <p:spPr>
              <a:xfrm>
                <a:off x="1379427" y="2534034"/>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Multiply 74"/>
              <p:cNvSpPr/>
              <p:nvPr/>
            </p:nvSpPr>
            <p:spPr>
              <a:xfrm>
                <a:off x="1261029" y="2724508"/>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1155997" y="2502373"/>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1017618" y="2761654"/>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1238102" y="2966671"/>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Oval 78"/>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Oval 79"/>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Isosceles Triangle 80"/>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Isosceles Triangle 81"/>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Isosceles Triangle 82"/>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Isosceles Triangle 83"/>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Isosceles Triangle 84"/>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Group 85"/>
            <p:cNvGrpSpPr/>
            <p:nvPr/>
          </p:nvGrpSpPr>
          <p:grpSpPr>
            <a:xfrm>
              <a:off x="6543675" y="2448410"/>
              <a:ext cx="2614572" cy="2044068"/>
              <a:chOff x="838200" y="2110077"/>
              <a:chExt cx="2614572" cy="2044068"/>
            </a:xfrm>
          </p:grpSpPr>
          <p:cxnSp>
            <p:nvCxnSpPr>
              <p:cNvPr id="87" name="Straight Connector 86"/>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9" name="TextBox 88"/>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6"/>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0" name="TextBox 89"/>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7"/>
                    <a:stretch>
                      <a:fillRect r="-1724" b="-42857"/>
                    </a:stretch>
                  </a:blipFill>
                </p:spPr>
                <p:txBody>
                  <a:bodyPr/>
                  <a:lstStyle/>
                  <a:p>
                    <a:r>
                      <a:rPr lang="pt-BR">
                        <a:noFill/>
                      </a:rPr>
                      <a:t> </a:t>
                    </a:r>
                  </a:p>
                </p:txBody>
              </p:sp>
            </mc:Fallback>
          </mc:AlternateContent>
          <p:sp>
            <p:nvSpPr>
              <p:cNvPr id="91" name="Oval 90"/>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Oval 91"/>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Oval 92"/>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Oval 93"/>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Oval 94"/>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Multiply 95"/>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Multiply 96"/>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Multiply 97"/>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Multiply 98"/>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Multiply 99"/>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Isosceles Triangle 102"/>
              <p:cNvSpPr/>
              <p:nvPr/>
            </p:nvSpPr>
            <p:spPr>
              <a:xfrm>
                <a:off x="1618386" y="3440309"/>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Isosceles Triangle 103"/>
              <p:cNvSpPr/>
              <p:nvPr/>
            </p:nvSpPr>
            <p:spPr>
              <a:xfrm>
                <a:off x="1899719" y="3387471"/>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Isosceles Triangle 104"/>
              <p:cNvSpPr/>
              <p:nvPr/>
            </p:nvSpPr>
            <p:spPr>
              <a:xfrm>
                <a:off x="1814030" y="3646170"/>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Isosceles Triangle 105"/>
              <p:cNvSpPr/>
              <p:nvPr/>
            </p:nvSpPr>
            <p:spPr>
              <a:xfrm>
                <a:off x="1546386" y="3685095"/>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Isosceles Triangle 106"/>
              <p:cNvSpPr/>
              <p:nvPr/>
            </p:nvSpPr>
            <p:spPr>
              <a:xfrm>
                <a:off x="2084693" y="3591315"/>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0" name="Group 149"/>
            <p:cNvGrpSpPr/>
            <p:nvPr/>
          </p:nvGrpSpPr>
          <p:grpSpPr>
            <a:xfrm>
              <a:off x="6543675" y="188509"/>
              <a:ext cx="2614572" cy="2044068"/>
              <a:chOff x="6543675" y="188509"/>
              <a:chExt cx="2614572" cy="2044068"/>
            </a:xfrm>
          </p:grpSpPr>
          <p:cxnSp>
            <p:nvCxnSpPr>
              <p:cNvPr id="109" name="Straight Connector 108"/>
              <p:cNvCxnSpPr/>
              <p:nvPr/>
            </p:nvCxnSpPr>
            <p:spPr>
              <a:xfrm>
                <a:off x="6696157" y="332948"/>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16200000">
                <a:off x="7699784" y="941893"/>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6696157" y="188509"/>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696157" y="188509"/>
                    <a:ext cx="356016" cy="251762"/>
                  </a:xfrm>
                  <a:prstGeom prst="rect">
                    <a:avLst/>
                  </a:prstGeom>
                  <a:blipFill rotWithShape="0">
                    <a:blip r:embed="rId8"/>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8802231" y="1972120"/>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2" name="TextBox 111"/>
                  <p:cNvSpPr txBox="1">
                    <a:spLocks noRot="1" noChangeAspect="1" noMove="1" noResize="1" noEditPoints="1" noAdjustHandles="1" noChangeArrowheads="1" noChangeShapeType="1" noTextEdit="1"/>
                  </p:cNvSpPr>
                  <p:nvPr/>
                </p:nvSpPr>
                <p:spPr>
                  <a:xfrm>
                    <a:off x="8802231" y="1972120"/>
                    <a:ext cx="356016" cy="251762"/>
                  </a:xfrm>
                  <a:prstGeom prst="rect">
                    <a:avLst/>
                  </a:prstGeom>
                  <a:blipFill rotWithShape="0">
                    <a:blip r:embed="rId9"/>
                    <a:stretch>
                      <a:fillRect r="-1724" b="-46341"/>
                    </a:stretch>
                  </a:blipFill>
                </p:spPr>
                <p:txBody>
                  <a:bodyPr/>
                  <a:lstStyle/>
                  <a:p>
                    <a:r>
                      <a:rPr lang="pt-BR">
                        <a:noFill/>
                      </a:rPr>
                      <a:t> </a:t>
                    </a:r>
                  </a:p>
                </p:txBody>
              </p:sp>
            </mc:Fallback>
          </mc:AlternateContent>
          <p:sp>
            <p:nvSpPr>
              <p:cNvPr id="113" name="Oval 112"/>
              <p:cNvSpPr/>
              <p:nvPr/>
            </p:nvSpPr>
            <p:spPr>
              <a:xfrm>
                <a:off x="7899673" y="739543"/>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7893448" y="920997"/>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8312438" y="590880"/>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7932586" y="526842"/>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8125921" y="705134"/>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Multiply 117"/>
              <p:cNvSpPr/>
              <p:nvPr/>
            </p:nvSpPr>
            <p:spPr>
              <a:xfrm>
                <a:off x="7084902" y="61246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Multiply 118"/>
              <p:cNvSpPr/>
              <p:nvPr/>
            </p:nvSpPr>
            <p:spPr>
              <a:xfrm>
                <a:off x="6966504" y="802940"/>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6861472" y="580805"/>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6723093" y="84008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6943577" y="104510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8102886" y="496456"/>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8200596" y="901302"/>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Isosceles Triangle 124"/>
              <p:cNvSpPr/>
              <p:nvPr/>
            </p:nvSpPr>
            <p:spPr>
              <a:xfrm>
                <a:off x="7323861" y="151874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Isosceles Triangle 125"/>
              <p:cNvSpPr/>
              <p:nvPr/>
            </p:nvSpPr>
            <p:spPr>
              <a:xfrm>
                <a:off x="7605194" y="1465903"/>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Isosceles Triangle 126"/>
              <p:cNvSpPr/>
              <p:nvPr/>
            </p:nvSpPr>
            <p:spPr>
              <a:xfrm>
                <a:off x="7519505" y="1724602"/>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Isosceles Triangle 127"/>
              <p:cNvSpPr/>
              <p:nvPr/>
            </p:nvSpPr>
            <p:spPr>
              <a:xfrm>
                <a:off x="7251861" y="176352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Isosceles Triangle 128"/>
              <p:cNvSpPr/>
              <p:nvPr/>
            </p:nvSpPr>
            <p:spPr>
              <a:xfrm>
                <a:off x="7790168" y="166974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0" name="Straight Connector 129"/>
              <p:cNvCxnSpPr/>
              <p:nvPr/>
            </p:nvCxnSpPr>
            <p:spPr>
              <a:xfrm flipV="1">
                <a:off x="6822821" y="401945"/>
                <a:ext cx="1009834" cy="16536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134" name="Straight Connector 133"/>
            <p:cNvCxnSpPr/>
            <p:nvPr/>
          </p:nvCxnSpPr>
          <p:spPr>
            <a:xfrm>
              <a:off x="7300912" y="2714624"/>
              <a:ext cx="1100112" cy="16619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6734192" y="5484501"/>
              <a:ext cx="2068039" cy="5455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1" name="Rectangle 150"/>
                <p:cNvSpPr/>
                <p:nvPr/>
              </p:nvSpPr>
              <p:spPr>
                <a:xfrm>
                  <a:off x="2817038" y="2833017"/>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1" name="Rectangle 150"/>
                <p:cNvSpPr>
                  <a:spLocks noRot="1" noChangeAspect="1" noMove="1" noResize="1" noEditPoints="1" noAdjustHandles="1" noChangeArrowheads="1" noChangeShapeType="1" noTextEdit="1"/>
                </p:cNvSpPr>
                <p:nvPr/>
              </p:nvSpPr>
              <p:spPr>
                <a:xfrm>
                  <a:off x="2817038" y="2833017"/>
                  <a:ext cx="463909"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2" name="Rectangle 151"/>
                <p:cNvSpPr/>
                <p:nvPr/>
              </p:nvSpPr>
              <p:spPr>
                <a:xfrm>
                  <a:off x="4000512" y="2884021"/>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2" name="Rectangle 151"/>
                <p:cNvSpPr>
                  <a:spLocks noRot="1" noChangeAspect="1" noMove="1" noResize="1" noEditPoints="1" noAdjustHandles="1" noChangeArrowheads="1" noChangeShapeType="1" noTextEdit="1"/>
                </p:cNvSpPr>
                <p:nvPr/>
              </p:nvSpPr>
              <p:spPr>
                <a:xfrm>
                  <a:off x="4000512" y="2884021"/>
                  <a:ext cx="469231" cy="369332"/>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3" name="Rectangle 152"/>
                <p:cNvSpPr/>
                <p:nvPr/>
              </p:nvSpPr>
              <p:spPr>
                <a:xfrm>
                  <a:off x="3441417" y="3486878"/>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m:oMathPara>
                  </a14:m>
                  <a:endParaRPr lang="pt-BR" dirty="0"/>
                </a:p>
              </p:txBody>
            </p:sp>
          </mc:Choice>
          <mc:Fallback xmlns="">
            <p:sp>
              <p:nvSpPr>
                <p:cNvPr id="153" name="Rectangle 152"/>
                <p:cNvSpPr>
                  <a:spLocks noRot="1" noChangeAspect="1" noMove="1" noResize="1" noEditPoints="1" noAdjustHandles="1" noChangeArrowheads="1" noChangeShapeType="1" noTextEdit="1"/>
                </p:cNvSpPr>
                <p:nvPr/>
              </p:nvSpPr>
              <p:spPr>
                <a:xfrm>
                  <a:off x="3441417" y="3486878"/>
                  <a:ext cx="469231" cy="369332"/>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4" name="Rectangle 153"/>
                <p:cNvSpPr/>
                <p:nvPr/>
              </p:nvSpPr>
              <p:spPr>
                <a:xfrm>
                  <a:off x="7942160" y="1172430"/>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4" name="Rectangle 153"/>
                <p:cNvSpPr>
                  <a:spLocks noRot="1" noChangeAspect="1" noMove="1" noResize="1" noEditPoints="1" noAdjustHandles="1" noChangeArrowheads="1" noChangeShapeType="1" noTextEdit="1"/>
                </p:cNvSpPr>
                <p:nvPr/>
              </p:nvSpPr>
              <p:spPr>
                <a:xfrm>
                  <a:off x="7942160" y="1172430"/>
                  <a:ext cx="463909" cy="369332"/>
                </a:xfrm>
                <a:prstGeom prst="rect">
                  <a:avLst/>
                </a:prstGeom>
                <a:blipFill rotWithShape="0">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7246868" y="271429"/>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5" name="Rectangle 154"/>
                <p:cNvSpPr>
                  <a:spLocks noRot="1" noChangeAspect="1" noMove="1" noResize="1" noEditPoints="1" noAdjustHandles="1" noChangeArrowheads="1" noChangeShapeType="1" noTextEdit="1"/>
                </p:cNvSpPr>
                <p:nvPr/>
              </p:nvSpPr>
              <p:spPr>
                <a:xfrm>
                  <a:off x="7246868" y="271429"/>
                  <a:ext cx="469231" cy="369332"/>
                </a:xfrm>
                <a:prstGeom prst="rect">
                  <a:avLst/>
                </a:prstGeom>
                <a:blipFill rotWithShape="0">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6" name="Rectangle 155"/>
                <p:cNvSpPr/>
                <p:nvPr/>
              </p:nvSpPr>
              <p:spPr>
                <a:xfrm>
                  <a:off x="6779418" y="3654913"/>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6" name="Rectangle 155"/>
                <p:cNvSpPr>
                  <a:spLocks noRot="1" noChangeAspect="1" noMove="1" noResize="1" noEditPoints="1" noAdjustHandles="1" noChangeArrowheads="1" noChangeShapeType="1" noTextEdit="1"/>
                </p:cNvSpPr>
                <p:nvPr/>
              </p:nvSpPr>
              <p:spPr>
                <a:xfrm>
                  <a:off x="6779418" y="3654913"/>
                  <a:ext cx="463909" cy="369332"/>
                </a:xfrm>
                <a:prstGeom prst="rect">
                  <a:avLst/>
                </a:prstGeom>
                <a:blipFill rotWithShape="0">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8187872" y="3365983"/>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7" name="Rectangle 156"/>
                <p:cNvSpPr>
                  <a:spLocks noRot="1" noChangeAspect="1" noMove="1" noResize="1" noEditPoints="1" noAdjustHandles="1" noChangeArrowheads="1" noChangeShapeType="1" noTextEdit="1"/>
                </p:cNvSpPr>
                <p:nvPr/>
              </p:nvSpPr>
              <p:spPr>
                <a:xfrm>
                  <a:off x="8187872" y="3365983"/>
                  <a:ext cx="469231" cy="369332"/>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8" name="Rectangle 157"/>
                <p:cNvSpPr/>
                <p:nvPr/>
              </p:nvSpPr>
              <p:spPr>
                <a:xfrm>
                  <a:off x="8053403" y="5980916"/>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8" name="Rectangle 157"/>
                <p:cNvSpPr>
                  <a:spLocks noRot="1" noChangeAspect="1" noMove="1" noResize="1" noEditPoints="1" noAdjustHandles="1" noChangeArrowheads="1" noChangeShapeType="1" noTextEdit="1"/>
                </p:cNvSpPr>
                <p:nvPr/>
              </p:nvSpPr>
              <p:spPr>
                <a:xfrm>
                  <a:off x="8053403" y="5980916"/>
                  <a:ext cx="469231" cy="369332"/>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9" name="Rectangle 158"/>
                <p:cNvSpPr/>
                <p:nvPr/>
              </p:nvSpPr>
              <p:spPr>
                <a:xfrm>
                  <a:off x="7356884" y="5153276"/>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9" name="Rectangle 158"/>
                <p:cNvSpPr>
                  <a:spLocks noRot="1" noChangeAspect="1" noMove="1" noResize="1" noEditPoints="1" noAdjustHandles="1" noChangeArrowheads="1" noChangeShapeType="1" noTextEdit="1"/>
                </p:cNvSpPr>
                <p:nvPr/>
              </p:nvSpPr>
              <p:spPr>
                <a:xfrm>
                  <a:off x="7356884" y="5153276"/>
                  <a:ext cx="463909" cy="369332"/>
                </a:xfrm>
                <a:prstGeom prst="rect">
                  <a:avLst/>
                </a:prstGeom>
                <a:blipFill rotWithShape="0">
                  <a:blip r:embed="rId1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1" name="Rectangle 160"/>
                <p:cNvSpPr/>
                <p:nvPr/>
              </p:nvSpPr>
              <p:spPr>
                <a:xfrm>
                  <a:off x="9031161" y="808855"/>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up>
                        </m:sSup>
                      </m:oMath>
                    </m:oMathPara>
                  </a14:m>
                  <a:endParaRPr lang="pt-BR" dirty="0"/>
                </a:p>
              </p:txBody>
            </p:sp>
          </mc:Choice>
          <mc:Fallback xmlns="">
            <p:sp>
              <p:nvSpPr>
                <p:cNvPr id="161" name="Rectangle 160"/>
                <p:cNvSpPr>
                  <a:spLocks noRot="1" noChangeAspect="1" noMove="1" noResize="1" noEditPoints="1" noAdjustHandles="1" noChangeArrowheads="1" noChangeShapeType="1" noTextEdit="1"/>
                </p:cNvSpPr>
                <p:nvPr/>
              </p:nvSpPr>
              <p:spPr>
                <a:xfrm>
                  <a:off x="9031161" y="808855"/>
                  <a:ext cx="1326004" cy="380810"/>
                </a:xfrm>
                <a:prstGeom prst="rect">
                  <a:avLst/>
                </a:prstGeom>
                <a:blipFill rotWithShape="0">
                  <a:blip r:embed="rId19"/>
                  <a:stretch>
                    <a:fillRect b="-1290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9095781" y="3249904"/>
                  <a:ext cx="1334276"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oMath>
                    </m:oMathPara>
                  </a14:m>
                  <a:endParaRPr lang="pt-BR" dirty="0"/>
                </a:p>
              </p:txBody>
            </p:sp>
          </mc:Choice>
          <mc:Fallback xmlns="">
            <p:sp>
              <p:nvSpPr>
                <p:cNvPr id="162" name="Rectangle 161"/>
                <p:cNvSpPr>
                  <a:spLocks noRot="1" noChangeAspect="1" noMove="1" noResize="1" noEditPoints="1" noAdjustHandles="1" noChangeArrowheads="1" noChangeShapeType="1" noTextEdit="1"/>
                </p:cNvSpPr>
                <p:nvPr/>
              </p:nvSpPr>
              <p:spPr>
                <a:xfrm>
                  <a:off x="9095781" y="3249904"/>
                  <a:ext cx="1334276" cy="380810"/>
                </a:xfrm>
                <a:prstGeom prst="rect">
                  <a:avLst/>
                </a:prstGeom>
                <a:blipFill rotWithShape="0">
                  <a:blip r:embed="rId20"/>
                  <a:stretch>
                    <a:fillRect b="-126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Rectangle 162"/>
                <p:cNvSpPr/>
                <p:nvPr/>
              </p:nvSpPr>
              <p:spPr>
                <a:xfrm>
                  <a:off x="9154576" y="5458854"/>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p>
                      </m:oMath>
                    </m:oMathPara>
                  </a14:m>
                  <a:endParaRPr lang="pt-BR" dirty="0"/>
                </a:p>
              </p:txBody>
            </p:sp>
          </mc:Choice>
          <mc:Fallback xmlns="">
            <p:sp>
              <p:nvSpPr>
                <p:cNvPr id="163" name="Rectangle 162"/>
                <p:cNvSpPr>
                  <a:spLocks noRot="1" noChangeAspect="1" noMove="1" noResize="1" noEditPoints="1" noAdjustHandles="1" noChangeArrowheads="1" noChangeShapeType="1" noTextEdit="1"/>
                </p:cNvSpPr>
                <p:nvPr/>
              </p:nvSpPr>
              <p:spPr>
                <a:xfrm>
                  <a:off x="9154576" y="5458854"/>
                  <a:ext cx="1326004" cy="380810"/>
                </a:xfrm>
                <a:prstGeom prst="rect">
                  <a:avLst/>
                </a:prstGeom>
                <a:blipFill rotWithShape="0">
                  <a:blip r:embed="rId21"/>
                  <a:stretch>
                    <a:fillRect b="-12698"/>
                  </a:stretch>
                </a:blipFill>
              </p:spPr>
              <p:txBody>
                <a:bodyPr/>
                <a:lstStyle/>
                <a:p>
                  <a:r>
                    <a:rPr lang="pt-BR">
                      <a:noFill/>
                    </a:rPr>
                    <a:t> </a:t>
                  </a:r>
                </a:p>
              </p:txBody>
            </p:sp>
          </mc:Fallback>
        </mc:AlternateContent>
        <p:cxnSp>
          <p:nvCxnSpPr>
            <p:cNvPr id="9" name="Straight Arrow Connector 8"/>
            <p:cNvCxnSpPr/>
            <p:nvPr/>
          </p:nvCxnSpPr>
          <p:spPr>
            <a:xfrm flipV="1">
              <a:off x="5127093" y="1537903"/>
              <a:ext cx="1243999" cy="1371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86436" y="3501324"/>
              <a:ext cx="1328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27093" y="3969187"/>
              <a:ext cx="1243999" cy="1734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70966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194241" y="217560"/>
            <a:ext cx="8603166" cy="6508072"/>
            <a:chOff x="2194241" y="217560"/>
            <a:chExt cx="8603166" cy="6508072"/>
          </a:xfrm>
        </p:grpSpPr>
        <p:grpSp>
          <p:nvGrpSpPr>
            <p:cNvPr id="63" name="Group 62"/>
            <p:cNvGrpSpPr/>
            <p:nvPr/>
          </p:nvGrpSpPr>
          <p:grpSpPr>
            <a:xfrm>
              <a:off x="2194241" y="2343949"/>
              <a:ext cx="2614572" cy="2044068"/>
              <a:chOff x="838200" y="2110077"/>
              <a:chExt cx="2614572" cy="2044068"/>
            </a:xfrm>
          </p:grpSpPr>
          <p:cxnSp>
            <p:nvCxnSpPr>
              <p:cNvPr id="5" name="Straight Connector 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2"/>
                    <a:stretch>
                      <a:fillRect r="-3448"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3"/>
                    <a:stretch>
                      <a:fillRect r="-1695" b="-46341"/>
                    </a:stretch>
                  </a:blipFill>
                </p:spPr>
                <p:txBody>
                  <a:bodyPr/>
                  <a:lstStyle/>
                  <a:p>
                    <a:r>
                      <a:rPr lang="pt-BR">
                        <a:noFill/>
                      </a:rPr>
                      <a:t> </a:t>
                    </a:r>
                  </a:p>
                </p:txBody>
              </p:sp>
            </mc:Fallback>
          </mc:AlternateContent>
          <p:sp>
            <p:nvSpPr>
              <p:cNvPr id="15" name="Oval 14"/>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55"/>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151" name="Rectangle 150"/>
                <p:cNvSpPr/>
                <p:nvPr/>
              </p:nvSpPr>
              <p:spPr>
                <a:xfrm>
                  <a:off x="2817038" y="2833017"/>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1" name="Rectangle 150"/>
                <p:cNvSpPr>
                  <a:spLocks noRot="1" noChangeAspect="1" noMove="1" noResize="1" noEditPoints="1" noAdjustHandles="1" noChangeArrowheads="1" noChangeShapeType="1" noTextEdit="1"/>
                </p:cNvSpPr>
                <p:nvPr/>
              </p:nvSpPr>
              <p:spPr>
                <a:xfrm>
                  <a:off x="2817038" y="2833017"/>
                  <a:ext cx="46390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2" name="Rectangle 151"/>
                <p:cNvSpPr/>
                <p:nvPr/>
              </p:nvSpPr>
              <p:spPr>
                <a:xfrm>
                  <a:off x="4000512" y="2884021"/>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2" name="Rectangle 151"/>
                <p:cNvSpPr>
                  <a:spLocks noRot="1" noChangeAspect="1" noMove="1" noResize="1" noEditPoints="1" noAdjustHandles="1" noChangeArrowheads="1" noChangeShapeType="1" noTextEdit="1"/>
                </p:cNvSpPr>
                <p:nvPr/>
              </p:nvSpPr>
              <p:spPr>
                <a:xfrm>
                  <a:off x="4000512" y="2884021"/>
                  <a:ext cx="469231"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3" name="Rectangle 152"/>
                <p:cNvSpPr/>
                <p:nvPr/>
              </p:nvSpPr>
              <p:spPr>
                <a:xfrm>
                  <a:off x="3441417" y="3486878"/>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m:oMathPara>
                  </a14:m>
                  <a:endParaRPr lang="pt-BR" dirty="0"/>
                </a:p>
              </p:txBody>
            </p:sp>
          </mc:Choice>
          <mc:Fallback xmlns="">
            <p:sp>
              <p:nvSpPr>
                <p:cNvPr id="153" name="Rectangle 152"/>
                <p:cNvSpPr>
                  <a:spLocks noRot="1" noChangeAspect="1" noMove="1" noResize="1" noEditPoints="1" noAdjustHandles="1" noChangeArrowheads="1" noChangeShapeType="1" noTextEdit="1"/>
                </p:cNvSpPr>
                <p:nvPr/>
              </p:nvSpPr>
              <p:spPr>
                <a:xfrm>
                  <a:off x="3441417" y="3486878"/>
                  <a:ext cx="469231" cy="369332"/>
                </a:xfrm>
                <a:prstGeom prst="rect">
                  <a:avLst/>
                </a:prstGeom>
                <a:blipFill rotWithShape="0">
                  <a:blip r:embed="rId6"/>
                  <a:stretch>
                    <a:fillRect/>
                  </a:stretch>
                </a:blipFill>
              </p:spPr>
              <p:txBody>
                <a:bodyPr/>
                <a:lstStyle/>
                <a:p>
                  <a:r>
                    <a:rPr lang="pt-BR">
                      <a:noFill/>
                    </a:rPr>
                    <a:t> </a:t>
                  </a:r>
                </a:p>
              </p:txBody>
            </p:sp>
          </mc:Fallback>
        </mc:AlternateContent>
        <p:grpSp>
          <p:nvGrpSpPr>
            <p:cNvPr id="19" name="Group 18"/>
            <p:cNvGrpSpPr/>
            <p:nvPr/>
          </p:nvGrpSpPr>
          <p:grpSpPr>
            <a:xfrm>
              <a:off x="6888701" y="4681564"/>
              <a:ext cx="3813490" cy="2044068"/>
              <a:chOff x="6543675" y="188509"/>
              <a:chExt cx="3813490" cy="2044068"/>
            </a:xfrm>
          </p:grpSpPr>
          <p:grpSp>
            <p:nvGrpSpPr>
              <p:cNvPr id="150" name="Group 149"/>
              <p:cNvGrpSpPr/>
              <p:nvPr/>
            </p:nvGrpSpPr>
            <p:grpSpPr>
              <a:xfrm>
                <a:off x="6543675" y="188509"/>
                <a:ext cx="2614572" cy="2044068"/>
                <a:chOff x="6543675" y="188509"/>
                <a:chExt cx="2614572" cy="2044068"/>
              </a:xfrm>
            </p:grpSpPr>
            <p:cxnSp>
              <p:nvCxnSpPr>
                <p:cNvPr id="109" name="Straight Connector 108"/>
                <p:cNvCxnSpPr/>
                <p:nvPr/>
              </p:nvCxnSpPr>
              <p:spPr>
                <a:xfrm>
                  <a:off x="6696157" y="332948"/>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16200000">
                  <a:off x="7699784" y="941893"/>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6696157" y="188509"/>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696157" y="188509"/>
                      <a:ext cx="356016" cy="251762"/>
                    </a:xfrm>
                    <a:prstGeom prst="rect">
                      <a:avLst/>
                    </a:prstGeom>
                    <a:blipFill rotWithShape="0">
                      <a:blip r:embed="rId7"/>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8802231" y="1972120"/>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2" name="TextBox 111"/>
                    <p:cNvSpPr txBox="1">
                      <a:spLocks noRot="1" noChangeAspect="1" noMove="1" noResize="1" noEditPoints="1" noAdjustHandles="1" noChangeArrowheads="1" noChangeShapeType="1" noTextEdit="1"/>
                    </p:cNvSpPr>
                    <p:nvPr/>
                  </p:nvSpPr>
                  <p:spPr>
                    <a:xfrm>
                      <a:off x="8802231" y="1972120"/>
                      <a:ext cx="356016" cy="251762"/>
                    </a:xfrm>
                    <a:prstGeom prst="rect">
                      <a:avLst/>
                    </a:prstGeom>
                    <a:blipFill rotWithShape="0">
                      <a:blip r:embed="rId8"/>
                      <a:stretch>
                        <a:fillRect r="-1724" b="-46341"/>
                      </a:stretch>
                    </a:blipFill>
                  </p:spPr>
                  <p:txBody>
                    <a:bodyPr/>
                    <a:lstStyle/>
                    <a:p>
                      <a:r>
                        <a:rPr lang="pt-BR">
                          <a:noFill/>
                        </a:rPr>
                        <a:t> </a:t>
                      </a:r>
                    </a:p>
                  </p:txBody>
                </p:sp>
              </mc:Fallback>
            </mc:AlternateContent>
            <p:sp>
              <p:nvSpPr>
                <p:cNvPr id="118" name="Multiply 117"/>
                <p:cNvSpPr/>
                <p:nvPr/>
              </p:nvSpPr>
              <p:spPr>
                <a:xfrm>
                  <a:off x="7084902" y="61246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Multiply 118"/>
                <p:cNvSpPr/>
                <p:nvPr/>
              </p:nvSpPr>
              <p:spPr>
                <a:xfrm>
                  <a:off x="6966504" y="802940"/>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6861472" y="580805"/>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6723093" y="84008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6943577" y="104510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Isosceles Triangle 124"/>
                <p:cNvSpPr/>
                <p:nvPr/>
              </p:nvSpPr>
              <p:spPr>
                <a:xfrm>
                  <a:off x="7323861" y="151874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Isosceles Triangle 125"/>
                <p:cNvSpPr/>
                <p:nvPr/>
              </p:nvSpPr>
              <p:spPr>
                <a:xfrm>
                  <a:off x="7605194" y="1465903"/>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Isosceles Triangle 126"/>
                <p:cNvSpPr/>
                <p:nvPr/>
              </p:nvSpPr>
              <p:spPr>
                <a:xfrm>
                  <a:off x="7519505" y="1724602"/>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Isosceles Triangle 127"/>
                <p:cNvSpPr/>
                <p:nvPr/>
              </p:nvSpPr>
              <p:spPr>
                <a:xfrm>
                  <a:off x="7251861" y="176352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Isosceles Triangle 128"/>
                <p:cNvSpPr/>
                <p:nvPr/>
              </p:nvSpPr>
              <p:spPr>
                <a:xfrm>
                  <a:off x="7790168" y="166974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0" name="Straight Connector 129"/>
                <p:cNvCxnSpPr/>
                <p:nvPr/>
              </p:nvCxnSpPr>
              <p:spPr>
                <a:xfrm flipV="1">
                  <a:off x="6822821" y="440271"/>
                  <a:ext cx="1070627" cy="16153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Rectangle 153"/>
                  <p:cNvSpPr/>
                  <p:nvPr/>
                </p:nvSpPr>
                <p:spPr>
                  <a:xfrm>
                    <a:off x="7942160" y="1172430"/>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4" name="Rectangle 153"/>
                  <p:cNvSpPr>
                    <a:spLocks noRot="1" noChangeAspect="1" noMove="1" noResize="1" noEditPoints="1" noAdjustHandles="1" noChangeArrowheads="1" noChangeShapeType="1" noTextEdit="1"/>
                  </p:cNvSpPr>
                  <p:nvPr/>
                </p:nvSpPr>
                <p:spPr>
                  <a:xfrm>
                    <a:off x="7942160" y="1172430"/>
                    <a:ext cx="463909"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7246868" y="271429"/>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5" name="Rectangle 154"/>
                  <p:cNvSpPr>
                    <a:spLocks noRot="1" noChangeAspect="1" noMove="1" noResize="1" noEditPoints="1" noAdjustHandles="1" noChangeArrowheads="1" noChangeShapeType="1" noTextEdit="1"/>
                  </p:cNvSpPr>
                  <p:nvPr/>
                </p:nvSpPr>
                <p:spPr>
                  <a:xfrm>
                    <a:off x="7246868" y="271429"/>
                    <a:ext cx="469231"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1" name="Rectangle 160"/>
                  <p:cNvSpPr/>
                  <p:nvPr/>
                </p:nvSpPr>
                <p:spPr>
                  <a:xfrm>
                    <a:off x="9031161" y="808855"/>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p>
                        </m:oMath>
                      </m:oMathPara>
                    </a14:m>
                    <a:endParaRPr lang="pt-BR" dirty="0"/>
                  </a:p>
                </p:txBody>
              </p:sp>
            </mc:Choice>
            <mc:Fallback xmlns="">
              <p:sp>
                <p:nvSpPr>
                  <p:cNvPr id="161" name="Rectangle 160"/>
                  <p:cNvSpPr>
                    <a:spLocks noRot="1" noChangeAspect="1" noMove="1" noResize="1" noEditPoints="1" noAdjustHandles="1" noChangeArrowheads="1" noChangeShapeType="1" noTextEdit="1"/>
                  </p:cNvSpPr>
                  <p:nvPr/>
                </p:nvSpPr>
                <p:spPr>
                  <a:xfrm>
                    <a:off x="9031161" y="808855"/>
                    <a:ext cx="1326004" cy="380810"/>
                  </a:xfrm>
                  <a:prstGeom prst="rect">
                    <a:avLst/>
                  </a:prstGeom>
                  <a:blipFill rotWithShape="0">
                    <a:blip r:embed="rId11"/>
                    <a:stretch>
                      <a:fillRect b="-12903"/>
                    </a:stretch>
                  </a:blipFill>
                </p:spPr>
                <p:txBody>
                  <a:bodyPr/>
                  <a:lstStyle/>
                  <a:p>
                    <a:r>
                      <a:rPr lang="pt-BR">
                        <a:noFill/>
                      </a:rPr>
                      <a:t> </a:t>
                    </a:r>
                  </a:p>
                </p:txBody>
              </p:sp>
            </mc:Fallback>
          </mc:AlternateContent>
        </p:grpSp>
        <p:grpSp>
          <p:nvGrpSpPr>
            <p:cNvPr id="18" name="Group 17"/>
            <p:cNvGrpSpPr/>
            <p:nvPr/>
          </p:nvGrpSpPr>
          <p:grpSpPr>
            <a:xfrm>
              <a:off x="6860502" y="217560"/>
              <a:ext cx="3878110" cy="2044068"/>
              <a:chOff x="6543675" y="2448410"/>
              <a:chExt cx="3878110" cy="2044068"/>
            </a:xfrm>
          </p:grpSpPr>
          <p:grpSp>
            <p:nvGrpSpPr>
              <p:cNvPr id="86" name="Group 85"/>
              <p:cNvGrpSpPr/>
              <p:nvPr/>
            </p:nvGrpSpPr>
            <p:grpSpPr>
              <a:xfrm>
                <a:off x="6543675" y="2448410"/>
                <a:ext cx="2614572" cy="2044068"/>
                <a:chOff x="838200" y="2110077"/>
                <a:chExt cx="2614572" cy="2044068"/>
              </a:xfrm>
            </p:grpSpPr>
            <p:cxnSp>
              <p:nvCxnSpPr>
                <p:cNvPr id="87" name="Straight Connector 86"/>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9" name="TextBox 88"/>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12"/>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0" name="TextBox 89"/>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13"/>
                      <a:stretch>
                        <a:fillRect r="-1724" b="-42857"/>
                      </a:stretch>
                    </a:blipFill>
                  </p:spPr>
                  <p:txBody>
                    <a:bodyPr/>
                    <a:lstStyle/>
                    <a:p>
                      <a:r>
                        <a:rPr lang="pt-BR">
                          <a:noFill/>
                        </a:rPr>
                        <a:t> </a:t>
                      </a:r>
                    </a:p>
                  </p:txBody>
                </p:sp>
              </mc:Fallback>
            </mc:AlternateContent>
            <p:sp>
              <p:nvSpPr>
                <p:cNvPr id="91" name="Oval 90"/>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Oval 91"/>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Oval 92"/>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Oval 93"/>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Oval 94"/>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Multiply 95"/>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Multiply 96"/>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Multiply 97"/>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Multiply 98"/>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Multiply 99"/>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34" name="Straight Connector 133"/>
              <p:cNvCxnSpPr/>
              <p:nvPr/>
            </p:nvCxnSpPr>
            <p:spPr>
              <a:xfrm>
                <a:off x="7548042" y="2804982"/>
                <a:ext cx="0" cy="15743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Rectangle 155"/>
                  <p:cNvSpPr/>
                  <p:nvPr/>
                </p:nvSpPr>
                <p:spPr>
                  <a:xfrm>
                    <a:off x="6779418" y="3654913"/>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6" name="Rectangle 155"/>
                  <p:cNvSpPr>
                    <a:spLocks noRot="1" noChangeAspect="1" noMove="1" noResize="1" noEditPoints="1" noAdjustHandles="1" noChangeArrowheads="1" noChangeShapeType="1" noTextEdit="1"/>
                  </p:cNvSpPr>
                  <p:nvPr/>
                </p:nvSpPr>
                <p:spPr>
                  <a:xfrm>
                    <a:off x="6779418" y="3654913"/>
                    <a:ext cx="463909" cy="369332"/>
                  </a:xfrm>
                  <a:prstGeom prst="rect">
                    <a:avLst/>
                  </a:prstGeom>
                  <a:blipFill rotWithShape="0">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8187872" y="3365983"/>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7" name="Rectangle 156"/>
                  <p:cNvSpPr>
                    <a:spLocks noRot="1" noChangeAspect="1" noMove="1" noResize="1" noEditPoints="1" noAdjustHandles="1" noChangeArrowheads="1" noChangeShapeType="1" noTextEdit="1"/>
                  </p:cNvSpPr>
                  <p:nvPr/>
                </p:nvSpPr>
                <p:spPr>
                  <a:xfrm>
                    <a:off x="8187872" y="3365983"/>
                    <a:ext cx="469231" cy="369332"/>
                  </a:xfrm>
                  <a:prstGeom prst="rect">
                    <a:avLst/>
                  </a:prstGeom>
                  <a:blipFill rotWithShape="0">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9095781" y="3249904"/>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up>
                          </m:sSup>
                        </m:oMath>
                      </m:oMathPara>
                    </a14:m>
                    <a:endParaRPr lang="pt-BR" dirty="0"/>
                  </a:p>
                </p:txBody>
              </p:sp>
            </mc:Choice>
            <mc:Fallback xmlns="">
              <p:sp>
                <p:nvSpPr>
                  <p:cNvPr id="162" name="Rectangle 161"/>
                  <p:cNvSpPr>
                    <a:spLocks noRot="1" noChangeAspect="1" noMove="1" noResize="1" noEditPoints="1" noAdjustHandles="1" noChangeArrowheads="1" noChangeShapeType="1" noTextEdit="1"/>
                  </p:cNvSpPr>
                  <p:nvPr/>
                </p:nvSpPr>
                <p:spPr>
                  <a:xfrm>
                    <a:off x="9095781" y="3249904"/>
                    <a:ext cx="1326004" cy="380810"/>
                  </a:xfrm>
                  <a:prstGeom prst="rect">
                    <a:avLst/>
                  </a:prstGeom>
                  <a:blipFill rotWithShape="0">
                    <a:blip r:embed="rId16"/>
                    <a:stretch>
                      <a:fillRect b="-12698"/>
                    </a:stretch>
                  </a:blipFill>
                </p:spPr>
                <p:txBody>
                  <a:bodyPr/>
                  <a:lstStyle/>
                  <a:p>
                    <a:r>
                      <a:rPr lang="pt-BR">
                        <a:noFill/>
                      </a:rPr>
                      <a:t> </a:t>
                    </a:r>
                  </a:p>
                </p:txBody>
              </p:sp>
            </mc:Fallback>
          </mc:AlternateContent>
        </p:grpSp>
        <p:grpSp>
          <p:nvGrpSpPr>
            <p:cNvPr id="17" name="Group 16"/>
            <p:cNvGrpSpPr/>
            <p:nvPr/>
          </p:nvGrpSpPr>
          <p:grpSpPr>
            <a:xfrm>
              <a:off x="6888701" y="2419834"/>
              <a:ext cx="3908706" cy="2044068"/>
              <a:chOff x="6571874" y="4650684"/>
              <a:chExt cx="3908706" cy="2044068"/>
            </a:xfrm>
          </p:grpSpPr>
          <p:grpSp>
            <p:nvGrpSpPr>
              <p:cNvPr id="64" name="Group 63"/>
              <p:cNvGrpSpPr/>
              <p:nvPr/>
            </p:nvGrpSpPr>
            <p:grpSpPr>
              <a:xfrm>
                <a:off x="6571874" y="4650684"/>
                <a:ext cx="2614572" cy="2044068"/>
                <a:chOff x="838200" y="2110077"/>
                <a:chExt cx="2614572" cy="2044068"/>
              </a:xfrm>
            </p:grpSpPr>
            <p:cxnSp>
              <p:nvCxnSpPr>
                <p:cNvPr id="65" name="Straight Connector 6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7" name="TextBox 6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17"/>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8" name="TextBox 6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18"/>
                      <a:stretch>
                        <a:fillRect r="-1724" b="-46341"/>
                      </a:stretch>
                    </a:blipFill>
                  </p:spPr>
                  <p:txBody>
                    <a:bodyPr/>
                    <a:lstStyle/>
                    <a:p>
                      <a:r>
                        <a:rPr lang="pt-BR">
                          <a:noFill/>
                        </a:rPr>
                        <a:t> </a:t>
                      </a:r>
                    </a:p>
                  </p:txBody>
                </p:sp>
              </mc:Fallback>
            </mc:AlternateContent>
            <p:sp>
              <p:nvSpPr>
                <p:cNvPr id="69" name="Oval 68"/>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Oval 78"/>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Oval 79"/>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Isosceles Triangle 80"/>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Isosceles Triangle 81"/>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Isosceles Triangle 82"/>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Isosceles Triangle 83"/>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Isosceles Triangle 84"/>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42" name="Straight Connector 141"/>
              <p:cNvCxnSpPr/>
              <p:nvPr/>
            </p:nvCxnSpPr>
            <p:spPr>
              <a:xfrm>
                <a:off x="6696157" y="5732174"/>
                <a:ext cx="215973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Rectangle 157"/>
                  <p:cNvSpPr/>
                  <p:nvPr/>
                </p:nvSpPr>
                <p:spPr>
                  <a:xfrm>
                    <a:off x="8053403" y="5980916"/>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8" name="Rectangle 157"/>
                  <p:cNvSpPr>
                    <a:spLocks noRot="1" noChangeAspect="1" noMove="1" noResize="1" noEditPoints="1" noAdjustHandles="1" noChangeArrowheads="1" noChangeShapeType="1" noTextEdit="1"/>
                  </p:cNvSpPr>
                  <p:nvPr/>
                </p:nvSpPr>
                <p:spPr>
                  <a:xfrm>
                    <a:off x="8053403" y="5980916"/>
                    <a:ext cx="469231" cy="369332"/>
                  </a:xfrm>
                  <a:prstGeom prst="rect">
                    <a:avLst/>
                  </a:prstGeom>
                  <a:blipFill rotWithShape="0">
                    <a:blip r:embed="rId1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9" name="Rectangle 158"/>
                  <p:cNvSpPr/>
                  <p:nvPr/>
                </p:nvSpPr>
                <p:spPr>
                  <a:xfrm>
                    <a:off x="7356884" y="5153276"/>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9" name="Rectangle 158"/>
                  <p:cNvSpPr>
                    <a:spLocks noRot="1" noChangeAspect="1" noMove="1" noResize="1" noEditPoints="1" noAdjustHandles="1" noChangeArrowheads="1" noChangeShapeType="1" noTextEdit="1"/>
                  </p:cNvSpPr>
                  <p:nvPr/>
                </p:nvSpPr>
                <p:spPr>
                  <a:xfrm>
                    <a:off x="7356884" y="5153276"/>
                    <a:ext cx="463909" cy="369332"/>
                  </a:xfrm>
                  <a:prstGeom prst="rect">
                    <a:avLst/>
                  </a:prstGeom>
                  <a:blipFill rotWithShape="0">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Rectangle 162"/>
                  <p:cNvSpPr/>
                  <p:nvPr/>
                </p:nvSpPr>
                <p:spPr>
                  <a:xfrm>
                    <a:off x="9154576" y="5458854"/>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oMath>
                      </m:oMathPara>
                    </a14:m>
                    <a:endParaRPr lang="pt-BR" dirty="0"/>
                  </a:p>
                </p:txBody>
              </p:sp>
            </mc:Choice>
            <mc:Fallback xmlns="">
              <p:sp>
                <p:nvSpPr>
                  <p:cNvPr id="163" name="Rectangle 162"/>
                  <p:cNvSpPr>
                    <a:spLocks noRot="1" noChangeAspect="1" noMove="1" noResize="1" noEditPoints="1" noAdjustHandles="1" noChangeArrowheads="1" noChangeShapeType="1" noTextEdit="1"/>
                  </p:cNvSpPr>
                  <p:nvPr/>
                </p:nvSpPr>
                <p:spPr>
                  <a:xfrm>
                    <a:off x="9154576" y="5458854"/>
                    <a:ext cx="1326004" cy="380810"/>
                  </a:xfrm>
                  <a:prstGeom prst="rect">
                    <a:avLst/>
                  </a:prstGeom>
                  <a:blipFill rotWithShape="0">
                    <a:blip r:embed="rId21"/>
                    <a:stretch>
                      <a:fillRect b="-12903"/>
                    </a:stretch>
                  </a:blipFill>
                </p:spPr>
                <p:txBody>
                  <a:bodyPr/>
                  <a:lstStyle/>
                  <a:p>
                    <a:r>
                      <a:rPr lang="pt-BR">
                        <a:noFill/>
                      </a:rPr>
                      <a:t> </a:t>
                    </a:r>
                  </a:p>
                </p:txBody>
              </p:sp>
            </mc:Fallback>
          </mc:AlternateContent>
        </p:grpSp>
        <p:cxnSp>
          <p:nvCxnSpPr>
            <p:cNvPr id="9" name="Straight Arrow Connector 8"/>
            <p:cNvCxnSpPr/>
            <p:nvPr/>
          </p:nvCxnSpPr>
          <p:spPr>
            <a:xfrm flipV="1">
              <a:off x="5127093" y="1537903"/>
              <a:ext cx="1243999" cy="1371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86436" y="3501324"/>
              <a:ext cx="1328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27093" y="3969187"/>
              <a:ext cx="1243999" cy="1734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34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911624" y="939320"/>
            <a:ext cx="10653341" cy="4636993"/>
            <a:chOff x="911624" y="939320"/>
            <a:chExt cx="10653341" cy="4636993"/>
          </a:xfrm>
        </p:grpSpPr>
        <p:grpSp>
          <p:nvGrpSpPr>
            <p:cNvPr id="8" name="Group 7"/>
            <p:cNvGrpSpPr/>
            <p:nvPr/>
          </p:nvGrpSpPr>
          <p:grpSpPr>
            <a:xfrm>
              <a:off x="4336157" y="1408002"/>
              <a:ext cx="955344" cy="859809"/>
              <a:chOff x="6373504" y="1310185"/>
              <a:chExt cx="955344" cy="859809"/>
            </a:xfrm>
          </p:grpSpPr>
          <p:sp>
            <p:nvSpPr>
              <p:cNvPr id="4" name="Oval 3"/>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9" name="Group 8"/>
            <p:cNvGrpSpPr/>
            <p:nvPr/>
          </p:nvGrpSpPr>
          <p:grpSpPr>
            <a:xfrm>
              <a:off x="4336157" y="3062252"/>
              <a:ext cx="955344" cy="859809"/>
              <a:chOff x="6373504" y="1310185"/>
              <a:chExt cx="955344" cy="859809"/>
            </a:xfrm>
          </p:grpSpPr>
          <p:sp>
            <p:nvSpPr>
              <p:cNvPr id="10" name="Oval 9"/>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11" name="Rectangle 10"/>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12" name="Group 11"/>
            <p:cNvGrpSpPr/>
            <p:nvPr/>
          </p:nvGrpSpPr>
          <p:grpSpPr>
            <a:xfrm>
              <a:off x="4336157" y="4716502"/>
              <a:ext cx="955344" cy="859809"/>
              <a:chOff x="6373504" y="1310185"/>
              <a:chExt cx="955344" cy="859809"/>
            </a:xfrm>
          </p:grpSpPr>
          <p:sp>
            <p:nvSpPr>
              <p:cNvPr id="13" name="Oval 12"/>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15" name="Rounded Rectangle 14"/>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6" name="Rectangle 15"/>
            <p:cNvSpPr/>
            <p:nvPr/>
          </p:nvSpPr>
          <p:spPr>
            <a:xfrm rot="5400000">
              <a:off x="4292342" y="3292103"/>
              <a:ext cx="4168311" cy="400110"/>
            </a:xfrm>
            <a:prstGeom prst="rect">
              <a:avLst/>
            </a:prstGeom>
          </p:spPr>
          <p:txBody>
            <a:bodyPr wrap="square">
              <a:spAutoFit/>
            </a:bodyPr>
            <a:lstStyle/>
            <a:p>
              <a:pPr algn="ctr"/>
              <a:r>
                <a:rPr lang="pt-BR" sz="2000" b="1" dirty="0" smtClean="0"/>
                <a:t>Softmax function</a:t>
              </a:r>
            </a:p>
          </p:txBody>
        </p:sp>
        <p:cxnSp>
          <p:nvCxnSpPr>
            <p:cNvPr id="18" name="Straight Arrow Connector 17"/>
            <p:cNvCxnSpPr>
              <a:stCxn id="10"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24" name="Oval 23"/>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𝑥</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24" name="Oval 23"/>
                <p:cNvSpPr>
                  <a:spLocks noRot="1" noChangeAspect="1" noMove="1" noResize="1" noEditPoints="1" noAdjustHandles="1" noChangeArrowheads="1" noChangeShapeType="1" noTextEdit="1"/>
                </p:cNvSpPr>
                <p:nvPr/>
              </p:nvSpPr>
              <p:spPr>
                <a:xfrm>
                  <a:off x="914677" y="1543672"/>
                  <a:ext cx="576000" cy="576000"/>
                </a:xfrm>
                <a:prstGeom prst="ellipse">
                  <a:avLst/>
                </a:prstGeom>
                <a:blipFill rotWithShape="0">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𝑥</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25" name="Oval 24"/>
                <p:cNvSpPr>
                  <a:spLocks noRot="1" noChangeAspect="1" noMove="1" noResize="1" noEditPoints="1" noAdjustHandles="1" noChangeArrowheads="1" noChangeShapeType="1" noTextEdit="1"/>
                </p:cNvSpPr>
                <p:nvPr/>
              </p:nvSpPr>
              <p:spPr>
                <a:xfrm>
                  <a:off x="911624" y="4858406"/>
                  <a:ext cx="576000" cy="576000"/>
                </a:xfrm>
                <a:prstGeom prst="ellipse">
                  <a:avLst/>
                </a:prstGeom>
                <a:blipFill rotWithShape="0">
                  <a:blip r:embed="rId6"/>
                  <a:stretch>
                    <a:fillRect/>
                  </a:stretch>
                </a:blipFill>
                <a:ln>
                  <a:solidFill>
                    <a:schemeClr val="tx1"/>
                  </a:solidFill>
                </a:ln>
              </p:spPr>
              <p:txBody>
                <a:bodyPr/>
                <a:lstStyle/>
                <a:p>
                  <a:r>
                    <a:rPr lang="pt-BR">
                      <a:noFill/>
                    </a:rPr>
                    <a:t> </a:t>
                  </a:r>
                </a:p>
              </p:txBody>
            </p:sp>
          </mc:Fallback>
        </mc:AlternateContent>
        <p:sp>
          <p:nvSpPr>
            <p:cNvPr id="27" name="Rectangle 26"/>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28" name="Rectangle 27"/>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29" name="Rectangle 28"/>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30" name="Rectangle 29"/>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2" name="Straight Arrow Connector 31"/>
            <p:cNvCxnSpPr>
              <a:stCxn id="28" idx="3"/>
              <a:endCxn id="4"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3"/>
              <a:endCxn id="4"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4" idx="6"/>
              <a:endCxn id="2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4" idx="6"/>
              <a:endCxn id="27"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6"/>
              <a:endCxn id="28"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7" idx="3"/>
              <a:endCxn id="10"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5" idx="6"/>
              <a:endCxn id="30"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0" idx="3"/>
              <a:endCxn id="10"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5" idx="6"/>
              <a:endCxn id="29"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9" idx="3"/>
              <a:endCxn id="13"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68" name="Straight Arrow Connector 67"/>
            <p:cNvCxnSpPr>
              <a:stCxn id="24" idx="6"/>
              <a:endCxn id="66"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6" idx="3"/>
              <a:endCxn id="13"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7501070" y="1617718"/>
                  <a:ext cx="1564065" cy="4049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smtClean="0">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𝟏</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4" name="TextBox 73"/>
                <p:cNvSpPr txBox="1">
                  <a:spLocks noRot="1" noChangeAspect="1" noMove="1" noResize="1" noEditPoints="1" noAdjustHandles="1" noChangeArrowheads="1" noChangeShapeType="1" noTextEdit="1"/>
                </p:cNvSpPr>
                <p:nvPr/>
              </p:nvSpPr>
              <p:spPr>
                <a:xfrm>
                  <a:off x="7501070" y="1617718"/>
                  <a:ext cx="1564065" cy="404983"/>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502439" y="3284535"/>
                  <a:ext cx="1685936" cy="41524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𝟐</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5" name="TextBox 74"/>
                <p:cNvSpPr txBox="1">
                  <a:spLocks noRot="1" noChangeAspect="1" noMove="1" noResize="1" noEditPoints="1" noAdjustHandles="1" noChangeArrowheads="1" noChangeShapeType="1" noTextEdit="1"/>
                </p:cNvSpPr>
                <p:nvPr/>
              </p:nvSpPr>
              <p:spPr>
                <a:xfrm>
                  <a:off x="7502439" y="3284535"/>
                  <a:ext cx="1685936" cy="41524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7471900" y="4935938"/>
                  <a:ext cx="1608153" cy="4049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𝟑</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6" name="TextBox 75"/>
                <p:cNvSpPr txBox="1">
                  <a:spLocks noRot="1" noChangeAspect="1" noMove="1" noResize="1" noEditPoints="1" noAdjustHandles="1" noChangeArrowheads="1" noChangeShapeType="1" noTextEdit="1"/>
                </p:cNvSpPr>
                <p:nvPr/>
              </p:nvSpPr>
              <p:spPr>
                <a:xfrm>
                  <a:off x="7471900" y="4935938"/>
                  <a:ext cx="1608153" cy="404983"/>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7" name="Oval 76"/>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77" name="Oval 76"/>
                <p:cNvSpPr>
                  <a:spLocks noRot="1" noChangeAspect="1" noMove="1" noResize="1" noEditPoints="1" noAdjustHandles="1" noChangeArrowheads="1" noChangeShapeType="1" noTextEdit="1"/>
                </p:cNvSpPr>
                <p:nvPr/>
              </p:nvSpPr>
              <p:spPr>
                <a:xfrm>
                  <a:off x="3904157" y="939320"/>
                  <a:ext cx="432000" cy="432000"/>
                </a:xfrm>
                <a:prstGeom prst="ellipse">
                  <a:avLst/>
                </a:prstGeom>
                <a:blipFill rotWithShape="0">
                  <a:blip r:embed="rId10"/>
                  <a:stretch>
                    <a:fillRect/>
                  </a:stretch>
                </a:blipFill>
                <a:ln>
                  <a:solidFill>
                    <a:schemeClr val="tx1"/>
                  </a:solidFill>
                </a:ln>
              </p:spPr>
              <p:txBody>
                <a:bodyPr/>
                <a:lstStyle/>
                <a:p>
                  <a:r>
                    <a:rPr lang="pt-BR">
                      <a:noFill/>
                    </a:rPr>
                    <a:t> </a:t>
                  </a:r>
                </a:p>
              </p:txBody>
            </p:sp>
          </mc:Fallback>
        </mc:AlternateContent>
        <p:cxnSp>
          <p:nvCxnSpPr>
            <p:cNvPr id="79" name="Straight Arrow Connector 78"/>
            <p:cNvCxnSpPr>
              <a:stCxn id="77" idx="5"/>
              <a:endCxn id="4"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82" name="Straight Arrow Connector 81"/>
            <p:cNvCxnSpPr>
              <a:stCxn id="80" idx="5"/>
              <a:endCxn id="10"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88" name="Straight Arrow Connector 87"/>
            <p:cNvCxnSpPr>
              <a:stCxn id="84" idx="5"/>
              <a:endCxn id="13"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3879003" y="975785"/>
                  <a:ext cx="473848" cy="374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1</m:t>
                            </m:r>
                          </m:sup>
                        </m:sSubSup>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879003" y="975785"/>
                  <a:ext cx="473848" cy="374205"/>
                </a:xfrm>
                <a:prstGeom prst="rect">
                  <a:avLst/>
                </a:prstGeom>
                <a:blipFill rotWithShape="0">
                  <a:blip r:embed="rId11"/>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3912764" y="2612732"/>
                  <a:ext cx="478785"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49"/>
                <p:cNvSpPr>
                  <a:spLocks noRot="1" noChangeAspect="1" noMove="1" noResize="1" noEditPoints="1" noAdjustHandles="1" noChangeArrowheads="1" noChangeShapeType="1" noTextEdit="1"/>
                </p:cNvSpPr>
                <p:nvPr/>
              </p:nvSpPr>
              <p:spPr>
                <a:xfrm>
                  <a:off x="3912764" y="2612732"/>
                  <a:ext cx="478785" cy="374783"/>
                </a:xfrm>
                <a:prstGeom prst="rect">
                  <a:avLst/>
                </a:prstGeom>
                <a:blipFill rotWithShape="0">
                  <a:blip r:embed="rId12"/>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954215" y="4185359"/>
                  <a:ext cx="478785" cy="376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3</m:t>
                            </m:r>
                          </m:sup>
                        </m:sSubSup>
                      </m:oMath>
                    </m:oMathPara>
                  </a14:m>
                  <a:endParaRPr lang="pt-BR" dirty="0"/>
                </a:p>
              </p:txBody>
            </p:sp>
          </mc:Choice>
          <mc:Fallback xmlns="">
            <p:sp>
              <p:nvSpPr>
                <p:cNvPr id="51" name="Rectangle 50"/>
                <p:cNvSpPr>
                  <a:spLocks noRot="1" noChangeAspect="1" noMove="1" noResize="1" noEditPoints="1" noAdjustHandles="1" noChangeArrowheads="1" noChangeShapeType="1" noTextEdit="1"/>
                </p:cNvSpPr>
                <p:nvPr/>
              </p:nvSpPr>
              <p:spPr>
                <a:xfrm>
                  <a:off x="3954215" y="4185359"/>
                  <a:ext cx="478785" cy="376193"/>
                </a:xfrm>
                <a:prstGeom prst="rect">
                  <a:avLst/>
                </a:prstGeom>
                <a:blipFill rotWithShape="0">
                  <a:blip r:embed="rId13"/>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2558493" y="1650740"/>
                  <a:ext cx="473848" cy="371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558493" y="1650740"/>
                  <a:ext cx="473848" cy="371961"/>
                </a:xfrm>
                <a:prstGeom prst="rect">
                  <a:avLst/>
                </a:prstGeom>
                <a:blipFill rotWithShape="0">
                  <a:blip r:embed="rId14"/>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3287451" y="2143304"/>
                  <a:ext cx="473848" cy="372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oMath>
                    </m:oMathPara>
                  </a14:m>
                  <a:endParaRPr lang="pt-BR" dirty="0"/>
                </a:p>
              </p:txBody>
            </p:sp>
          </mc:Choice>
          <mc:Fallback xmlns="">
            <p:sp>
              <p:nvSpPr>
                <p:cNvPr id="55" name="Rectangle 54"/>
                <p:cNvSpPr>
                  <a:spLocks noRot="1" noChangeAspect="1" noMove="1" noResize="1" noEditPoints="1" noAdjustHandles="1" noChangeArrowheads="1" noChangeShapeType="1" noTextEdit="1"/>
                </p:cNvSpPr>
                <p:nvPr/>
              </p:nvSpPr>
              <p:spPr>
                <a:xfrm>
                  <a:off x="3287451" y="2143304"/>
                  <a:ext cx="473848" cy="372474"/>
                </a:xfrm>
                <a:prstGeom prst="rect">
                  <a:avLst/>
                </a:prstGeom>
                <a:blipFill rotWithShape="0">
                  <a:blip r:embed="rId15"/>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3291895" y="2965618"/>
                  <a:ext cx="478785" cy="372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m:oMathPara>
                  </a14:m>
                  <a:endParaRPr lang="pt-BR" dirty="0"/>
                </a:p>
              </p:txBody>
            </p:sp>
          </mc:Choice>
          <mc:Fallback xmlns="">
            <p:sp>
              <p:nvSpPr>
                <p:cNvPr id="57" name="Rectangle 56"/>
                <p:cNvSpPr>
                  <a:spLocks noRot="1" noChangeAspect="1" noMove="1" noResize="1" noEditPoints="1" noAdjustHandles="1" noChangeArrowheads="1" noChangeShapeType="1" noTextEdit="1"/>
                </p:cNvSpPr>
                <p:nvPr/>
              </p:nvSpPr>
              <p:spPr>
                <a:xfrm>
                  <a:off x="3291895" y="2965618"/>
                  <a:ext cx="478785" cy="372538"/>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3287451" y="3556481"/>
                  <a:ext cx="478785"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2</m:t>
                            </m:r>
                          </m:sup>
                        </m:sSubSup>
                      </m:oMath>
                    </m:oMathPara>
                  </a14:m>
                  <a:endParaRPr lang="pt-BR" dirty="0"/>
                </a:p>
              </p:txBody>
            </p:sp>
          </mc:Choice>
          <mc:Fallback xmlns="">
            <p:sp>
              <p:nvSpPr>
                <p:cNvPr id="59" name="Rectangle 58"/>
                <p:cNvSpPr>
                  <a:spLocks noRot="1" noChangeAspect="1" noMove="1" noResize="1" noEditPoints="1" noAdjustHandles="1" noChangeArrowheads="1" noChangeShapeType="1" noTextEdit="1"/>
                </p:cNvSpPr>
                <p:nvPr/>
              </p:nvSpPr>
              <p:spPr>
                <a:xfrm>
                  <a:off x="3287451" y="3556481"/>
                  <a:ext cx="478785" cy="373051"/>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3297300" y="4387916"/>
                  <a:ext cx="478785" cy="37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3</m:t>
                            </m:r>
                          </m:sup>
                        </m:sSubSup>
                      </m:oMath>
                    </m:oMathPara>
                  </a14:m>
                  <a:endParaRPr lang="pt-BR" dirty="0"/>
                </a:p>
              </p:txBody>
            </p:sp>
          </mc:Choice>
          <mc:Fallback xmlns="">
            <p:sp>
              <p:nvSpPr>
                <p:cNvPr id="61" name="Rectangle 60"/>
                <p:cNvSpPr>
                  <a:spLocks noRot="1" noChangeAspect="1" noMove="1" noResize="1" noEditPoints="1" noAdjustHandles="1" noChangeArrowheads="1" noChangeShapeType="1" noTextEdit="1"/>
                </p:cNvSpPr>
                <p:nvPr/>
              </p:nvSpPr>
              <p:spPr>
                <a:xfrm>
                  <a:off x="3297300" y="4387916"/>
                  <a:ext cx="478785" cy="373885"/>
                </a:xfrm>
                <a:prstGeom prst="rect">
                  <a:avLst/>
                </a:prstGeom>
                <a:blipFill rotWithShape="0">
                  <a:blip r:embed="rId18"/>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2663975" y="4935707"/>
                  <a:ext cx="478785" cy="374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3</m:t>
                            </m:r>
                          </m:sup>
                        </m:sSubSup>
                      </m:oMath>
                    </m:oMathPara>
                  </a14:m>
                  <a:endParaRPr lang="pt-BR" dirty="0"/>
                </a:p>
              </p:txBody>
            </p:sp>
          </mc:Choice>
          <mc:Fallback xmlns="">
            <p:sp>
              <p:nvSpPr>
                <p:cNvPr id="62" name="Rectangle 61"/>
                <p:cNvSpPr>
                  <a:spLocks noRot="1" noChangeAspect="1" noMove="1" noResize="1" noEditPoints="1" noAdjustHandles="1" noChangeArrowheads="1" noChangeShapeType="1" noTextEdit="1"/>
                </p:cNvSpPr>
                <p:nvPr/>
              </p:nvSpPr>
              <p:spPr>
                <a:xfrm>
                  <a:off x="2663975" y="4935707"/>
                  <a:ext cx="478785" cy="374461"/>
                </a:xfrm>
                <a:prstGeom prst="rect">
                  <a:avLst/>
                </a:prstGeom>
                <a:blipFill rotWithShape="0">
                  <a:blip r:embed="rId19"/>
                  <a:stretch>
                    <a:fillRect b="-1639"/>
                  </a:stretch>
                </a:blipFill>
              </p:spPr>
              <p:txBody>
                <a:bodyPr/>
                <a:lstStyle/>
                <a:p>
                  <a:r>
                    <a:rPr lang="pt-BR">
                      <a:noFill/>
                    </a:rPr>
                    <a:t> </a:t>
                  </a:r>
                </a:p>
              </p:txBody>
            </p:sp>
          </mc:Fallback>
        </mc:AlternateContent>
        <p:sp>
          <p:nvSpPr>
            <p:cNvPr id="7" name="Right Brace 6"/>
            <p:cNvSpPr/>
            <p:nvPr/>
          </p:nvSpPr>
          <p:spPr>
            <a:xfrm>
              <a:off x="8531448"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7" name="Rectangle 16"/>
                <p:cNvSpPr/>
                <p:nvPr/>
              </p:nvSpPr>
              <p:spPr>
                <a:xfrm>
                  <a:off x="9104483" y="3288897"/>
                  <a:ext cx="2460482" cy="504946"/>
                </a:xfrm>
                <a:prstGeom prst="rect">
                  <a:avLst/>
                </a:prstGeom>
              </p:spPr>
              <p:txBody>
                <a:bodyPr wrap="none">
                  <a:spAutoFit/>
                </a:bodyPr>
                <a:lstStyle/>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oMath>
                  </a14:m>
                  <a:endParaRPr lang="pt-BR" dirty="0"/>
                </a:p>
              </p:txBody>
            </p:sp>
          </mc:Choice>
          <mc:Fallback xmlns="">
            <p:sp>
              <p:nvSpPr>
                <p:cNvPr id="17" name="Rectangle 16"/>
                <p:cNvSpPr>
                  <a:spLocks noRot="1" noChangeAspect="1" noMove="1" noResize="1" noEditPoints="1" noAdjustHandles="1" noChangeArrowheads="1" noChangeShapeType="1" noTextEdit="1"/>
                </p:cNvSpPr>
                <p:nvPr/>
              </p:nvSpPr>
              <p:spPr>
                <a:xfrm>
                  <a:off x="9104483" y="3288897"/>
                  <a:ext cx="2460482" cy="504946"/>
                </a:xfrm>
                <a:prstGeom prst="rect">
                  <a:avLst/>
                </a:prstGeom>
                <a:blipFill rotWithShape="0">
                  <a:blip r:embed="rId20"/>
                  <a:stretch>
                    <a:fillRect t="-4878" b="-2439"/>
                  </a:stretch>
                </a:blipFill>
              </p:spPr>
              <p:txBody>
                <a:bodyPr/>
                <a:lstStyle/>
                <a:p>
                  <a:r>
                    <a:rPr lang="pt-BR">
                      <a:noFill/>
                    </a:rPr>
                    <a:t> </a:t>
                  </a:r>
                </a:p>
              </p:txBody>
            </p:sp>
          </mc:Fallback>
        </mc:AlternateContent>
      </p:grpSp>
    </p:spTree>
    <p:extLst>
      <p:ext uri="{BB962C8B-B14F-4D97-AF65-F5344CB8AC3E}">
        <p14:creationId xmlns:p14="http://schemas.microsoft.com/office/powerpoint/2010/main" val="39816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34" y="183643"/>
            <a:ext cx="10515600" cy="859740"/>
          </a:xfrm>
        </p:spPr>
        <p:txBody>
          <a:bodyPr/>
          <a:lstStyle/>
          <a:p>
            <a:r>
              <a:rPr lang="pt-BR" dirty="0" smtClean="0"/>
              <a:t>Fronteiras </a:t>
            </a:r>
            <a:r>
              <a:rPr lang="pt-BR" dirty="0"/>
              <a:t>de </a:t>
            </a:r>
            <a:r>
              <a:rPr lang="pt-BR" dirty="0" smtClean="0"/>
              <a:t>decisão de um classificador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6634" y="1053194"/>
                <a:ext cx="10920211" cy="2802698"/>
              </a:xfrm>
            </p:spPr>
            <p:txBody>
              <a:bodyPr>
                <a:normAutofit fontScale="77500" lnSpcReduction="20000"/>
              </a:bodyPr>
              <a:lstStyle/>
              <a:p>
                <a:r>
                  <a:rPr lang="pt-BR" dirty="0" smtClean="0"/>
                  <a:t>O espaço </a:t>
                </a:r>
                <a14:m>
                  <m:oMath xmlns:m="http://schemas.openxmlformats.org/officeDocument/2006/math">
                    <m:r>
                      <a:rPr lang="pt-BR" b="0" i="1" smtClean="0">
                        <a:latin typeface="Cambria Math" panose="02040503050406030204" pitchFamily="18" charset="0"/>
                      </a:rPr>
                      <m:t>𝐾</m:t>
                    </m:r>
                  </m:oMath>
                </a14:m>
                <a:r>
                  <a:rPr lang="pt-BR" dirty="0" smtClean="0"/>
                  <a:t> dimensional (i.e.,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oMath>
                </a14:m>
                <a:r>
                  <a:rPr lang="pt-BR" dirty="0" smtClean="0"/>
                  <a:t>) criado pelos atributos de entrada é </a:t>
                </a:r>
                <a:r>
                  <a:rPr lang="pt-BR" dirty="0"/>
                  <a:t>dividido em </a:t>
                </a:r>
                <a:r>
                  <a:rPr lang="pt-BR" b="1" i="1" dirty="0"/>
                  <a:t>regiões de decisão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=1,…,</m:t>
                    </m:r>
                    <m:r>
                      <m:rPr>
                        <m:sty m:val="p"/>
                      </m:rPr>
                      <a:rPr lang="pt-BR" b="0" i="0" smtClean="0">
                        <a:latin typeface="Cambria Math" panose="02040503050406030204" pitchFamily="18" charset="0"/>
                      </a:rPr>
                      <m:t>Q</m:t>
                    </m:r>
                  </m:oMath>
                </a14:m>
                <a:r>
                  <a:rPr lang="pt-BR" dirty="0" smtClean="0"/>
                  <a:t>, </a:t>
                </a:r>
                <a:r>
                  <a:rPr lang="pt-BR" dirty="0"/>
                  <a:t>as quais são delimitadas ou separadas </a:t>
                </a:r>
                <a:r>
                  <a:rPr lang="pt-BR" dirty="0" smtClean="0"/>
                  <a:t>pelas </a:t>
                </a:r>
                <a:r>
                  <a:rPr lang="pt-BR" b="1" i="1" dirty="0" smtClean="0"/>
                  <a:t>fonteiras de decisão</a:t>
                </a:r>
                <a:r>
                  <a:rPr lang="pt-BR" dirty="0" smtClean="0"/>
                  <a:t>, </a:t>
                </a:r>
                <a:r>
                  <a:rPr lang="pt-BR" dirty="0"/>
                  <a:t>que correspondem a </a:t>
                </a:r>
                <a:r>
                  <a:rPr lang="pt-BR" b="1" i="1" dirty="0"/>
                  <a:t>superfícies</a:t>
                </a:r>
                <a:r>
                  <a:rPr lang="pt-BR" dirty="0"/>
                  <a:t> </a:t>
                </a:r>
                <a:r>
                  <a:rPr lang="pt-BR" dirty="0" smtClean="0"/>
                  <a:t>(ou </a:t>
                </a:r>
                <a:r>
                  <a:rPr lang="pt-BR" b="1" i="1" dirty="0" smtClean="0"/>
                  <a:t>superfícies de decisão</a:t>
                </a:r>
                <a:r>
                  <a:rPr lang="pt-BR" dirty="0" smtClean="0"/>
                  <a:t>) no </a:t>
                </a:r>
                <a:r>
                  <a:rPr lang="pt-BR" dirty="0"/>
                  <a:t>espaço dos atributos onde ocorre uma indeterminação, ou, analogamente, um empate entre diferentes classes </a:t>
                </a:r>
                <a:r>
                  <a:rPr lang="pt-BR" dirty="0" smtClean="0"/>
                  <a:t>possíveis.</a:t>
                </a:r>
              </a:p>
              <a:p>
                <a:r>
                  <a:rPr lang="pt-BR" dirty="0" smtClean="0"/>
                  <a:t>As </a:t>
                </a:r>
                <a:r>
                  <a:rPr lang="pt-BR" b="1" i="1" dirty="0" smtClean="0"/>
                  <a:t>fronteiras de decisão</a:t>
                </a:r>
                <a:r>
                  <a:rPr lang="pt-BR" dirty="0" smtClean="0"/>
                  <a:t> podem ser </a:t>
                </a:r>
                <a:r>
                  <a:rPr lang="pt-BR" b="1" i="1" dirty="0" smtClean="0"/>
                  <a:t>lineares</a:t>
                </a:r>
                <a:r>
                  <a:rPr lang="pt-BR" dirty="0" smtClean="0"/>
                  <a:t> (e.g., retas</a:t>
                </a:r>
                <a:r>
                  <a:rPr lang="pt-BR" dirty="0"/>
                  <a:t> </a:t>
                </a:r>
                <a:r>
                  <a:rPr lang="pt-BR" dirty="0" smtClean="0"/>
                  <a:t>e planos) ou </a:t>
                </a:r>
                <a:r>
                  <a:rPr lang="pt-BR" b="1" i="1" dirty="0" smtClean="0"/>
                  <a:t>não-lineares</a:t>
                </a:r>
                <a:r>
                  <a:rPr lang="pt-BR" dirty="0" smtClean="0"/>
                  <a:t> (e.g., círculos e esferas).</a:t>
                </a:r>
              </a:p>
              <a:p>
                <a:r>
                  <a:rPr lang="pt-BR" dirty="0" smtClean="0"/>
                  <a:t>Como podemos ver, as </a:t>
                </a:r>
                <a:r>
                  <a:rPr lang="pt-BR" b="1" i="1" dirty="0"/>
                  <a:t>fronteiras de decisão </a:t>
                </a:r>
                <a:r>
                  <a:rPr lang="pt-BR" dirty="0"/>
                  <a:t>são definidas por funções (lineares ou não) que separam ou </a:t>
                </a:r>
                <a:r>
                  <a:rPr lang="pt-BR" dirty="0" smtClean="0"/>
                  <a:t>discriminam </a:t>
                </a:r>
                <a:r>
                  <a:rPr lang="pt-BR" dirty="0"/>
                  <a:t>as classes. Essas funções são normalmente </a:t>
                </a:r>
                <a:r>
                  <a:rPr lang="pt-BR" dirty="0" smtClean="0"/>
                  <a:t>chamadas de </a:t>
                </a:r>
                <a:r>
                  <a:rPr lang="pt-BR" b="1" i="1" dirty="0" smtClean="0"/>
                  <a:t>funções discriminates</a:t>
                </a:r>
                <a:r>
                  <a:rPr lang="pt-BR" dirty="0" smtClean="0"/>
                  <a:t>, </a:t>
                </a:r>
                <a:r>
                  <a:rPr lang="pt-BR" dirty="0"/>
                  <a:t>pois vão </a:t>
                </a:r>
                <a:r>
                  <a:rPr lang="pt-BR" dirty="0" smtClean="0"/>
                  <a:t>separar </a:t>
                </a:r>
                <a:r>
                  <a:rPr lang="pt-BR" dirty="0"/>
                  <a:t>as classes.</a:t>
                </a:r>
              </a:p>
              <a:p>
                <a:endParaRPr lang="pt-BR" b="1"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6634" y="1053194"/>
                <a:ext cx="10920211" cy="2802698"/>
              </a:xfrm>
              <a:blipFill rotWithShape="0">
                <a:blip r:embed="rId3"/>
                <a:stretch>
                  <a:fillRect l="-614" t="-4565" r="-1228" b="-870"/>
                </a:stretch>
              </a:blipFill>
            </p:spPr>
            <p:txBody>
              <a:bodyPr/>
              <a:lstStyle/>
              <a:p>
                <a:r>
                  <a:rPr lang="pt-BR">
                    <a:noFill/>
                  </a:rPr>
                  <a:t> </a:t>
                </a:r>
              </a:p>
            </p:txBody>
          </p:sp>
        </mc:Fallback>
      </mc:AlternateContent>
      <p:cxnSp>
        <p:nvCxnSpPr>
          <p:cNvPr id="11" name="Straight Arrow Connector 10"/>
          <p:cNvCxnSpPr/>
          <p:nvPr/>
        </p:nvCxnSpPr>
        <p:spPr>
          <a:xfrm flipV="1">
            <a:off x="1324557" y="415196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11857" y="616106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942384" y="569331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2966613" y="4511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Straight Connector 17"/>
          <p:cNvCxnSpPr/>
          <p:nvPr/>
        </p:nvCxnSpPr>
        <p:spPr>
          <a:xfrm>
            <a:off x="1323340" y="4352925"/>
            <a:ext cx="2664000" cy="172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869001" y="541918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71206" y="549646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391354" y="568472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92491" y="580967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2027834" y="516608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2333349" y="52347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4"/>
          <p:cNvSpPr/>
          <p:nvPr/>
        </p:nvSpPr>
        <p:spPr>
          <a:xfrm>
            <a:off x="3119013" y="46640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25"/>
          <p:cNvSpPr/>
          <p:nvPr/>
        </p:nvSpPr>
        <p:spPr>
          <a:xfrm>
            <a:off x="2833263" y="47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Isosceles Triangle 26"/>
          <p:cNvSpPr/>
          <p:nvPr/>
        </p:nvSpPr>
        <p:spPr>
          <a:xfrm>
            <a:off x="3052338" y="498577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Isosceles Triangle 27"/>
          <p:cNvSpPr/>
          <p:nvPr/>
        </p:nvSpPr>
        <p:spPr>
          <a:xfrm>
            <a:off x="2404769" y="456140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Isosceles Triangle 28"/>
          <p:cNvSpPr/>
          <p:nvPr/>
        </p:nvSpPr>
        <p:spPr>
          <a:xfrm>
            <a:off x="2657700" y="43465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29"/>
          <p:cNvSpPr/>
          <p:nvPr/>
        </p:nvSpPr>
        <p:spPr>
          <a:xfrm>
            <a:off x="2570857" y="482067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Isosceles Triangle 30"/>
          <p:cNvSpPr/>
          <p:nvPr/>
        </p:nvSpPr>
        <p:spPr>
          <a:xfrm>
            <a:off x="3271413" y="48164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Rectangle 33"/>
              <p:cNvSpPr/>
              <p:nvPr/>
            </p:nvSpPr>
            <p:spPr>
              <a:xfrm>
                <a:off x="2732253" y="5702277"/>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34" name="Rectangle 33"/>
              <p:cNvSpPr>
                <a:spLocks noRot="1" noChangeAspect="1" noMove="1" noResize="1" noEditPoints="1" noAdjustHandles="1" noChangeArrowheads="1" noChangeShapeType="1" noTextEdit="1"/>
              </p:cNvSpPr>
              <p:nvPr/>
            </p:nvSpPr>
            <p:spPr>
              <a:xfrm>
                <a:off x="2732253" y="5702277"/>
                <a:ext cx="515205"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435350" y="5243356"/>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35" name="Rectangle 34"/>
              <p:cNvSpPr>
                <a:spLocks noRot="1" noChangeAspect="1" noMove="1" noResize="1" noEditPoints="1" noAdjustHandles="1" noChangeArrowheads="1" noChangeShapeType="1" noTextEdit="1"/>
              </p:cNvSpPr>
              <p:nvPr/>
            </p:nvSpPr>
            <p:spPr>
              <a:xfrm>
                <a:off x="3435350" y="5243356"/>
                <a:ext cx="521168" cy="40011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84291" y="599596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6" name="TextBox 35"/>
              <p:cNvSpPr txBox="1">
                <a:spLocks noRot="1" noChangeAspect="1" noMove="1" noResize="1" noEditPoints="1" noAdjustHandles="1" noChangeArrowheads="1" noChangeShapeType="1" noTextEdit="1"/>
              </p:cNvSpPr>
              <p:nvPr/>
            </p:nvSpPr>
            <p:spPr>
              <a:xfrm>
                <a:off x="3884291" y="5995967"/>
                <a:ext cx="787400"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930857" y="37630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7" name="TextBox 36"/>
              <p:cNvSpPr txBox="1">
                <a:spLocks noRot="1" noChangeAspect="1" noMove="1" noResize="1" noEditPoints="1" noAdjustHandles="1" noChangeArrowheads="1" noChangeShapeType="1" noTextEdit="1"/>
              </p:cNvSpPr>
              <p:nvPr/>
            </p:nvSpPr>
            <p:spPr>
              <a:xfrm>
                <a:off x="930857" y="3763066"/>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702628" y="37630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9" name="TextBox 58"/>
              <p:cNvSpPr txBox="1">
                <a:spLocks noRot="1" noChangeAspect="1" noMove="1" noResize="1" noEditPoints="1" noAdjustHandles="1" noChangeArrowheads="1" noChangeShapeType="1" noTextEdit="1"/>
              </p:cNvSpPr>
              <p:nvPr/>
            </p:nvSpPr>
            <p:spPr>
              <a:xfrm>
                <a:off x="4702628" y="3763066"/>
                <a:ext cx="787400" cy="369332"/>
              </a:xfrm>
              <a:prstGeom prst="rect">
                <a:avLst/>
              </a:prstGeom>
              <a:blipFill rotWithShape="0">
                <a:blip r:embed="rId8"/>
                <a:stretch>
                  <a:fillRect/>
                </a:stretch>
              </a:blipFill>
            </p:spPr>
            <p:txBody>
              <a:bodyPr/>
              <a:lstStyle/>
              <a:p>
                <a:r>
                  <a:rPr lang="pt-BR">
                    <a:noFill/>
                  </a:rPr>
                  <a:t> </a:t>
                </a:r>
              </a:p>
            </p:txBody>
          </p:sp>
        </mc:Fallback>
      </mc:AlternateContent>
      <p:grpSp>
        <p:nvGrpSpPr>
          <p:cNvPr id="95" name="Group 94"/>
          <p:cNvGrpSpPr/>
          <p:nvPr/>
        </p:nvGrpSpPr>
        <p:grpSpPr>
          <a:xfrm>
            <a:off x="5081216" y="4163277"/>
            <a:ext cx="3359834" cy="2213336"/>
            <a:chOff x="4712575" y="4400375"/>
            <a:chExt cx="3359834" cy="2213336"/>
          </a:xfrm>
        </p:grpSpPr>
        <p:cxnSp>
          <p:nvCxnSpPr>
            <p:cNvPr id="38" name="Straight Arrow Connector 37"/>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40"/>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48"/>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Isosceles Triangle 49"/>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Isosceles Triangle 50"/>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6" name="Rectangle 55"/>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60" name="Oval 59"/>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4" name="Group 93"/>
          <p:cNvGrpSpPr/>
          <p:nvPr/>
        </p:nvGrpSpPr>
        <p:grpSpPr>
          <a:xfrm>
            <a:off x="8324943" y="3763066"/>
            <a:ext cx="3153000" cy="2398001"/>
            <a:chOff x="8324943" y="4011478"/>
            <a:chExt cx="3153000" cy="2398001"/>
          </a:xfrm>
        </p:grpSpPr>
        <p:cxnSp>
          <p:nvCxnSpPr>
            <p:cNvPr id="61" name="Straight Arrow Connector 60"/>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Isosceles Triangle 63"/>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Isosceles Triangle 71"/>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Isosceles Triangle 72"/>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9" name="Rectangle 78"/>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9865755" y="4145392"/>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80" name="Rectangle 79"/>
                <p:cNvSpPr>
                  <a:spLocks noRot="1" noChangeAspect="1" noMove="1" noResize="1" noEditPoints="1" noAdjustHandles="1" noChangeArrowheads="1" noChangeShapeType="1" noTextEdit="1"/>
                </p:cNvSpPr>
                <p:nvPr/>
              </p:nvSpPr>
              <p:spPr>
                <a:xfrm>
                  <a:off x="9865755" y="4145392"/>
                  <a:ext cx="521168" cy="400110"/>
                </a:xfrm>
                <a:prstGeom prst="rect">
                  <a:avLst/>
                </a:prstGeom>
                <a:blipFill rotWithShape="0">
                  <a:blip r:embed="rId13"/>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4"/>
                  <a:stretch>
                    <a:fillRect/>
                  </a:stretch>
                </a:blipFill>
              </p:spPr>
              <p:txBody>
                <a:bodyPr/>
                <a:lstStyle/>
                <a:p>
                  <a:r>
                    <a:rPr lang="pt-BR">
                      <a:noFill/>
                    </a:rPr>
                    <a:t> </a:t>
                  </a:r>
                </a:p>
              </p:txBody>
            </p:sp>
          </mc:Fallback>
        </mc:AlternateContent>
        <p:sp>
          <p:nvSpPr>
            <p:cNvPr id="82" name="Rectangle 81"/>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9" name="Rectangle 88"/>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5"/>
                  <a:stretch>
                    <a:fillRect b="-1538"/>
                  </a:stretch>
                </a:blipFill>
              </p:spPr>
              <p:txBody>
                <a:bodyPr/>
                <a:lstStyle/>
                <a:p>
                  <a:r>
                    <a:rPr lang="pt-BR">
                      <a:noFill/>
                    </a:rPr>
                    <a:t> </a:t>
                  </a:r>
                </a:p>
              </p:txBody>
            </p:sp>
          </mc:Fallback>
        </mc:AlternateContent>
        <p:cxnSp>
          <p:nvCxnSpPr>
            <p:cNvPr id="90" name="Straight Connector 89"/>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1219200" y="6361919"/>
            <a:ext cx="10258743" cy="369332"/>
          </a:xfrm>
          <a:prstGeom prst="rect">
            <a:avLst/>
          </a:prstGeom>
        </p:spPr>
        <p:txBody>
          <a:bodyPr wrap="square">
            <a:spAutoFit/>
          </a:bodyPr>
          <a:lstStyle/>
          <a:p>
            <a:pPr algn="ctr"/>
            <a:r>
              <a:rPr lang="pt-BR" b="1" i="1" dirty="0" smtClean="0"/>
              <a:t>Regiões </a:t>
            </a:r>
            <a:r>
              <a:rPr lang="pt-BR" b="1" i="1" dirty="0"/>
              <a:t>de decisão </a:t>
            </a:r>
            <a:r>
              <a:rPr lang="pt-BR" dirty="0"/>
              <a:t>em </a:t>
            </a:r>
            <a:r>
              <a:rPr lang="pt-BR" dirty="0" smtClean="0"/>
              <a:t>problemas </a:t>
            </a:r>
            <a:r>
              <a:rPr lang="pt-BR" dirty="0"/>
              <a:t>de classificação </a:t>
            </a:r>
            <a:r>
              <a:rPr lang="pt-BR" dirty="0" smtClean="0"/>
              <a:t>binária e multi-classes.</a:t>
            </a:r>
            <a:endParaRPr lang="pt-BR" dirty="0"/>
          </a:p>
        </p:txBody>
      </p:sp>
      <p:sp>
        <p:nvSpPr>
          <p:cNvPr id="4" name="Rectangle 3"/>
          <p:cNvSpPr/>
          <p:nvPr/>
        </p:nvSpPr>
        <p:spPr>
          <a:xfrm>
            <a:off x="6464959" y="4118119"/>
            <a:ext cx="1628010" cy="276999"/>
          </a:xfrm>
          <a:prstGeom prst="rect">
            <a:avLst/>
          </a:prstGeom>
        </p:spPr>
        <p:txBody>
          <a:bodyPr wrap="none">
            <a:spAutoFit/>
          </a:bodyPr>
          <a:lstStyle/>
          <a:p>
            <a:r>
              <a:rPr lang="pt-BR" sz="1200" dirty="0"/>
              <a:t>c</a:t>
            </a:r>
            <a:r>
              <a:rPr lang="pt-BR" sz="1200" smtClean="0"/>
              <a:t>lassificação </a:t>
            </a:r>
            <a:r>
              <a:rPr lang="pt-BR" sz="1200" dirty="0" smtClean="0"/>
              <a:t>não-linear</a:t>
            </a:r>
            <a:endParaRPr lang="pt-BR" sz="1200" dirty="0"/>
          </a:p>
        </p:txBody>
      </p:sp>
      <p:sp>
        <p:nvSpPr>
          <p:cNvPr id="92" name="Rectangle 91"/>
          <p:cNvSpPr/>
          <p:nvPr/>
        </p:nvSpPr>
        <p:spPr>
          <a:xfrm>
            <a:off x="3158299" y="4179454"/>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p:sp>
        <p:nvSpPr>
          <p:cNvPr id="93" name="Rectangle 92"/>
          <p:cNvSpPr/>
          <p:nvPr/>
        </p:nvSpPr>
        <p:spPr>
          <a:xfrm>
            <a:off x="10724541" y="4064403"/>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mc:AlternateContent xmlns:mc="http://schemas.openxmlformats.org/markup-compatibility/2006" xmlns:a14="http://schemas.microsoft.com/office/drawing/2010/main">
        <mc:Choice Requires="a14">
          <p:sp>
            <p:nvSpPr>
              <p:cNvPr id="97" name="TextBox 96"/>
              <p:cNvSpPr txBox="1"/>
              <p:nvPr/>
            </p:nvSpPr>
            <p:spPr>
              <a:xfrm>
                <a:off x="11280742" y="59642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7" name="TextBox 96"/>
              <p:cNvSpPr txBox="1">
                <a:spLocks noRot="1" noChangeAspect="1" noMove="1" noResize="1" noEditPoints="1" noAdjustHandles="1" noChangeArrowheads="1" noChangeShapeType="1" noTextEdit="1"/>
              </p:cNvSpPr>
              <p:nvPr/>
            </p:nvSpPr>
            <p:spPr>
              <a:xfrm>
                <a:off x="11280742" y="5964217"/>
                <a:ext cx="787400" cy="369332"/>
              </a:xfrm>
              <a:prstGeom prst="rect">
                <a:avLst/>
              </a:prstGeom>
              <a:blipFill rotWithShape="0">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29239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10040</TotalTime>
  <Words>8546</Words>
  <Application>Microsoft Office PowerPoint</Application>
  <PresentationFormat>Widescreen</PresentationFormat>
  <Paragraphs>1337</Paragraphs>
  <Slides>88</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Calibri</vt:lpstr>
      <vt:lpstr>Calibri Light</vt:lpstr>
      <vt:lpstr>Cambria Math</vt:lpstr>
      <vt:lpstr>Courier New</vt:lpstr>
      <vt:lpstr>Wingdings</vt:lpstr>
      <vt:lpstr>Office Theme</vt:lpstr>
      <vt:lpstr>TP555 - Inteligência Artificial e Machine Learning: Classificação Linear</vt:lpstr>
      <vt:lpstr>Tópicos abordados</vt:lpstr>
      <vt:lpstr>Motivação</vt:lpstr>
      <vt:lpstr>Motivação</vt:lpstr>
      <vt:lpstr>Definição do problema</vt:lpstr>
      <vt:lpstr>Representação da saída desejada</vt:lpstr>
      <vt:lpstr>Representação da saída desejada</vt:lpstr>
      <vt:lpstr>Representação da saída desejada</vt:lpstr>
      <vt:lpstr>Fronteiras de decisão de um classificador</vt:lpstr>
      <vt:lpstr>Funções discriminates lineares</vt:lpstr>
      <vt:lpstr>Exemplo: Encontrar a função discriminante, g(x)</vt:lpstr>
      <vt:lpstr>Exemplo: Encontrar a função discriminante, g(x)</vt:lpstr>
      <vt:lpstr>Classificação linear</vt:lpstr>
      <vt:lpstr>Teoria Bayesiana de decisão</vt:lpstr>
      <vt:lpstr>Teoria Bayesiana de decisão</vt:lpstr>
      <vt:lpstr>Máxima probabilidade a posteriori (MAP)</vt:lpstr>
      <vt:lpstr>Máxima verossimilhança (ML)</vt:lpstr>
      <vt:lpstr>Exemplo: diagnóstico de doenças</vt:lpstr>
      <vt:lpstr>Exemplo: diagnóstico de doenças (Solução)</vt:lpstr>
      <vt:lpstr>Classificador naïve Bayes</vt:lpstr>
      <vt:lpstr>Classificador naïve Bayes</vt:lpstr>
      <vt:lpstr>Tipos de classificadores naïve Bayes</vt:lpstr>
      <vt:lpstr>Classificador naïve Bayes Gaussiano</vt:lpstr>
      <vt:lpstr>Exemplo: Probabilidade da prática de esportes</vt:lpstr>
      <vt:lpstr>Exemplo: Probabilidade da prática de esportes</vt:lpstr>
      <vt:lpstr>Exemplo: Detecção de símbolos BPSK em canais AWGN</vt:lpstr>
      <vt:lpstr>Exemplo: Detecção de símbolos BPSK em AWGN</vt:lpstr>
      <vt:lpstr>Exemplo: Detecção BPSK com Scikit-Learn</vt:lpstr>
      <vt:lpstr>Classificador naïve Bayes Multinomial</vt:lpstr>
      <vt:lpstr>Exemplo: classificador multinomial com Scikit-Learn</vt:lpstr>
      <vt:lpstr>Classificador naïve Bayes Bernoulli</vt:lpstr>
      <vt:lpstr>Exemplo: Classificador Bernoulli com Scikit-Learn</vt:lpstr>
      <vt:lpstr>Classificadores lineares com limiar de decisão rígido</vt:lpstr>
      <vt:lpstr>Classificadores lineares com limiar de decisão rígido</vt:lpstr>
      <vt:lpstr>Classificadores lineares com limiar de decisão rígido</vt:lpstr>
      <vt:lpstr>Classificadores lineares com decisão rígida</vt:lpstr>
      <vt:lpstr>Classificadores lineares com decisão rígida</vt:lpstr>
      <vt:lpstr>Classificação linear com regressão logística</vt:lpstr>
      <vt:lpstr>Classificação linear com regressão logística</vt:lpstr>
      <vt:lpstr>Regressão logística</vt:lpstr>
      <vt:lpstr>Regressão logística</vt:lpstr>
      <vt:lpstr>Propriedades da regressão logística</vt:lpstr>
      <vt:lpstr>Função de erro</vt:lpstr>
      <vt:lpstr>Função de erro</vt:lpstr>
      <vt:lpstr>Função de erro</vt:lpstr>
      <vt:lpstr>Processo de treinamento</vt:lpstr>
      <vt:lpstr>Processo de treinamento</vt:lpstr>
      <vt:lpstr>Processo de treinamento</vt:lpstr>
      <vt:lpstr>Observações</vt:lpstr>
      <vt:lpstr>Exemplo: Regressão Logistica com SciKit-Learn</vt:lpstr>
      <vt:lpstr>Casos multi-classe</vt:lpstr>
      <vt:lpstr>Um-Contra-o-Resto</vt:lpstr>
      <vt:lpstr>Um-Contra-o-Resto</vt:lpstr>
      <vt:lpstr>Um-Contra-Um</vt:lpstr>
      <vt:lpstr>Um-Contra-Um</vt:lpstr>
      <vt:lpstr>Regressão Softmax</vt:lpstr>
      <vt:lpstr>Regressão Softmax</vt:lpstr>
      <vt:lpstr>Regressão Softmax</vt:lpstr>
      <vt:lpstr>Regressão Softmax</vt:lpstr>
      <vt:lpstr>Propriedades da regressão Softmax</vt:lpstr>
      <vt:lpstr>Exemplo: Regressão softmax com SciKit-Learn</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Exemplo: Métricas com SciKit-Learn</vt:lpstr>
      <vt:lpstr>Tarefas e Avisos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763</cp:revision>
  <dcterms:created xsi:type="dcterms:W3CDTF">2020-04-06T23:46:10Z</dcterms:created>
  <dcterms:modified xsi:type="dcterms:W3CDTF">2021-05-11T13:39:14Z</dcterms:modified>
</cp:coreProperties>
</file>